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4"/>
  </p:sldMasterIdLst>
  <p:notesMasterIdLst>
    <p:notesMasterId r:id="rId46"/>
  </p:notesMasterIdLst>
  <p:handoutMasterIdLst>
    <p:handoutMasterId r:id="rId47"/>
  </p:handoutMasterIdLst>
  <p:sldIdLst>
    <p:sldId id="258" r:id="rId5"/>
    <p:sldId id="256" r:id="rId6"/>
    <p:sldId id="257" r:id="rId7"/>
    <p:sldId id="322" r:id="rId8"/>
    <p:sldId id="323" r:id="rId9"/>
    <p:sldId id="340" r:id="rId10"/>
    <p:sldId id="338" r:id="rId11"/>
    <p:sldId id="284" r:id="rId12"/>
    <p:sldId id="276" r:id="rId13"/>
    <p:sldId id="283" r:id="rId14"/>
    <p:sldId id="271" r:id="rId15"/>
    <p:sldId id="325" r:id="rId16"/>
    <p:sldId id="344" r:id="rId17"/>
    <p:sldId id="273" r:id="rId18"/>
    <p:sldId id="327" r:id="rId19"/>
    <p:sldId id="315" r:id="rId20"/>
    <p:sldId id="320" r:id="rId21"/>
    <p:sldId id="274" r:id="rId22"/>
    <p:sldId id="261" r:id="rId23"/>
    <p:sldId id="333" r:id="rId24"/>
    <p:sldId id="293" r:id="rId25"/>
    <p:sldId id="316" r:id="rId26"/>
    <p:sldId id="317" r:id="rId27"/>
    <p:sldId id="318" r:id="rId28"/>
    <p:sldId id="281" r:id="rId29"/>
    <p:sldId id="294" r:id="rId30"/>
    <p:sldId id="282" r:id="rId31"/>
    <p:sldId id="295" r:id="rId32"/>
    <p:sldId id="289" r:id="rId33"/>
    <p:sldId id="342" r:id="rId34"/>
    <p:sldId id="296" r:id="rId35"/>
    <p:sldId id="329" r:id="rId36"/>
    <p:sldId id="264" r:id="rId37"/>
    <p:sldId id="299" r:id="rId38"/>
    <p:sldId id="298" r:id="rId39"/>
    <p:sldId id="314" r:id="rId40"/>
    <p:sldId id="319" r:id="rId41"/>
    <p:sldId id="308" r:id="rId42"/>
    <p:sldId id="328" r:id="rId43"/>
    <p:sldId id="297" r:id="rId44"/>
    <p:sldId id="270" r:id="rId45"/>
  </p:sldIdLst>
  <p:sldSz cx="12192000" cy="6858000"/>
  <p:notesSz cx="9144000" cy="6858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486"/>
    <a:srgbClr val="319DBD"/>
    <a:srgbClr val="55575D"/>
    <a:srgbClr val="C34A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8"/>
    <p:restoredTop sz="94513"/>
  </p:normalViewPr>
  <p:slideViewPr>
    <p:cSldViewPr snapToGrid="0" snapToObjects="1">
      <p:cViewPr>
        <p:scale>
          <a:sx n="118" d="100"/>
          <a:sy n="118" d="100"/>
        </p:scale>
        <p:origin x="1112" y="2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29" d="100"/>
          <a:sy n="129" d="100"/>
        </p:scale>
        <p:origin x="27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E3ED65A-04F8-344C-BD97-4D9A8A90486E}"/>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A17AA58F-637A-BB4B-BD7D-3293299EECA0}"/>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34C8AB90-6377-414E-9DAF-0379CA25704B}" type="datetimeFigureOut">
              <a:rPr lang="fr-FR" smtClean="0"/>
              <a:t>02/02/2024</a:t>
            </a:fld>
            <a:endParaRPr lang="fr-FR"/>
          </a:p>
        </p:txBody>
      </p:sp>
      <p:sp>
        <p:nvSpPr>
          <p:cNvPr id="4" name="Espace réservé du pied de page 3">
            <a:extLst>
              <a:ext uri="{FF2B5EF4-FFF2-40B4-BE49-F238E27FC236}">
                <a16:creationId xmlns:a16="http://schemas.microsoft.com/office/drawing/2014/main" id="{653A4849-7FB9-CE47-B51D-579FE96DD4A8}"/>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D229D7F-9FAE-7E40-BDC3-0D1275645074}"/>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D51989CB-E545-C049-A5CB-A9D1B19EFA5F}" type="slidenum">
              <a:rPr lang="fr-FR" smtClean="0"/>
              <a:t>‹#›</a:t>
            </a:fld>
            <a:endParaRPr lang="fr-FR"/>
          </a:p>
        </p:txBody>
      </p:sp>
    </p:spTree>
    <p:extLst>
      <p:ext uri="{BB962C8B-B14F-4D97-AF65-F5344CB8AC3E}">
        <p14:creationId xmlns:p14="http://schemas.microsoft.com/office/powerpoint/2010/main" val="2896197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133CB7A6-A8D5-5B48-975E-D142FFD3B845}" type="datetimeFigureOut">
              <a:rPr lang="en-FR" smtClean="0"/>
              <a:t>02/02/2024</a:t>
            </a:fld>
            <a:endParaRPr lang="en-FR"/>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B2EC63DE-2518-9C4B-BAB2-511A3CA3535A}" type="slidenum">
              <a:rPr lang="en-FR" smtClean="0"/>
              <a:t>‹#›</a:t>
            </a:fld>
            <a:endParaRPr lang="en-FR"/>
          </a:p>
        </p:txBody>
      </p:sp>
    </p:spTree>
    <p:extLst>
      <p:ext uri="{BB962C8B-B14F-4D97-AF65-F5344CB8AC3E}">
        <p14:creationId xmlns:p14="http://schemas.microsoft.com/office/powerpoint/2010/main" val="636380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indent="0" defTabSz="914400" fontAlgn="auto">
              <a:lnSpc>
                <a:spcPct val="115000"/>
              </a:lnSpc>
              <a:buClr>
                <a:schemeClr val="dk2"/>
              </a:buClr>
              <a:buSzPts val="1800"/>
              <a:buNone/>
              <a:defRPr/>
            </a:pPr>
            <a:r>
              <a:rPr lang="en-GB" sz="1200" dirty="0">
                <a:solidFill>
                  <a:schemeClr val="dk2"/>
                </a:solidFill>
              </a:rPr>
              <a:t>These assumptions give rise to log yields that are aﬃne in the state variables, and whose coeﬃcients on the state variables are subject to no-arbitrage constraints across maturities. </a:t>
            </a:r>
          </a:p>
          <a:p>
            <a:pPr marL="114300" indent="0" defTabSz="914400" fontAlgn="auto">
              <a:lnSpc>
                <a:spcPct val="115000"/>
              </a:lnSpc>
              <a:buClr>
                <a:schemeClr val="dk2"/>
              </a:buClr>
              <a:buSzPts val="1800"/>
              <a:buNone/>
              <a:defRPr/>
            </a:pPr>
            <a:r>
              <a:rPr lang="en-GB" sz="1200" dirty="0">
                <a:solidFill>
                  <a:schemeClr val="dk2"/>
                </a:solidFill>
              </a:rPr>
              <a:t>Empirically, the aﬃne term structure literature commonly uses maximum likelihood methods to estimate coeﬃcients and pricing factors, thus exploiting the distributional assumptions as well as the no-arbitrage constraints. In this paper, we propose an alternative, regression-based approach to pricing the time series and cross section of interest rates. </a:t>
            </a:r>
          </a:p>
        </p:txBody>
      </p:sp>
      <p:sp>
        <p:nvSpPr>
          <p:cNvPr id="4" name="Slide Number Placeholder 3"/>
          <p:cNvSpPr>
            <a:spLocks noGrp="1"/>
          </p:cNvSpPr>
          <p:nvPr>
            <p:ph type="sldNum" sz="quarter" idx="5"/>
          </p:nvPr>
        </p:nvSpPr>
        <p:spPr/>
        <p:txBody>
          <a:bodyPr/>
          <a:lstStyle/>
          <a:p>
            <a:fld id="{B2EC63DE-2518-9C4B-BAB2-511A3CA3535A}" type="slidenum">
              <a:rPr lang="en-FR" smtClean="0"/>
              <a:t>4</a:t>
            </a:fld>
            <a:endParaRPr lang="en-FR"/>
          </a:p>
        </p:txBody>
      </p:sp>
    </p:spTree>
    <p:extLst>
      <p:ext uri="{BB962C8B-B14F-4D97-AF65-F5344CB8AC3E}">
        <p14:creationId xmlns:p14="http://schemas.microsoft.com/office/powerpoint/2010/main" val="3329000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56ABF-2C70-0CC7-DC52-A881C5D62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AD5F9A-A64D-5573-8704-C6CE36B03D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AD05C4-F918-0E3A-6ED2-B81525BF4B57}"/>
              </a:ext>
            </a:extLst>
          </p:cNvPr>
          <p:cNvSpPr>
            <a:spLocks noGrp="1"/>
          </p:cNvSpPr>
          <p:nvPr>
            <p:ph type="body" idx="1"/>
          </p:nvPr>
        </p:nvSpPr>
        <p:spPr/>
        <p:txBody>
          <a:bodyPr/>
          <a:lstStyle/>
          <a:p>
            <a:pPr marL="114300" indent="0" defTabSz="914400" fontAlgn="auto">
              <a:lnSpc>
                <a:spcPct val="115000"/>
              </a:lnSpc>
              <a:buClr>
                <a:schemeClr val="dk2"/>
              </a:buClr>
              <a:buSzPts val="1800"/>
              <a:buNone/>
              <a:defRPr/>
            </a:pPr>
            <a:r>
              <a:rPr lang="en-GB" sz="1200" dirty="0">
                <a:solidFill>
                  <a:schemeClr val="dk2"/>
                </a:solidFill>
              </a:rPr>
              <a:t>These assumptions give rise to log yields that are aﬃne in the state variables, and whose coeﬃcients on the state variables are subject to no-arbitrage constraints across maturities. </a:t>
            </a:r>
          </a:p>
          <a:p>
            <a:pPr marL="114300" indent="0" defTabSz="914400" fontAlgn="auto">
              <a:lnSpc>
                <a:spcPct val="115000"/>
              </a:lnSpc>
              <a:buClr>
                <a:schemeClr val="dk2"/>
              </a:buClr>
              <a:buSzPts val="1800"/>
              <a:buNone/>
              <a:defRPr/>
            </a:pPr>
            <a:r>
              <a:rPr lang="en-GB" sz="1200" dirty="0">
                <a:solidFill>
                  <a:schemeClr val="dk2"/>
                </a:solidFill>
              </a:rPr>
              <a:t>Empirically, the aﬃne term structure literature commonly uses maximum likelihood methods to estimate coeﬃcients and pricing factors, thus exploiting the distributional assumptions as well as the no-arbitrage constraints. In this paper, we propose an alternative, regression-based approach to pricing the time series and cross section of interest rates. </a:t>
            </a:r>
          </a:p>
        </p:txBody>
      </p:sp>
      <p:sp>
        <p:nvSpPr>
          <p:cNvPr id="4" name="Slide Number Placeholder 3">
            <a:extLst>
              <a:ext uri="{FF2B5EF4-FFF2-40B4-BE49-F238E27FC236}">
                <a16:creationId xmlns:a16="http://schemas.microsoft.com/office/drawing/2014/main" id="{C158D313-2ED0-EEB4-D5C1-7DDD9EDEC3A9}"/>
              </a:ext>
            </a:extLst>
          </p:cNvPr>
          <p:cNvSpPr>
            <a:spLocks noGrp="1"/>
          </p:cNvSpPr>
          <p:nvPr>
            <p:ph type="sldNum" sz="quarter" idx="5"/>
          </p:nvPr>
        </p:nvSpPr>
        <p:spPr/>
        <p:txBody>
          <a:bodyPr/>
          <a:lstStyle/>
          <a:p>
            <a:fld id="{B2EC63DE-2518-9C4B-BAB2-511A3CA3535A}" type="slidenum">
              <a:rPr lang="en-FR" smtClean="0"/>
              <a:t>5</a:t>
            </a:fld>
            <a:endParaRPr lang="en-FR"/>
          </a:p>
        </p:txBody>
      </p:sp>
    </p:spTree>
    <p:extLst>
      <p:ext uri="{BB962C8B-B14F-4D97-AF65-F5344CB8AC3E}">
        <p14:creationId xmlns:p14="http://schemas.microsoft.com/office/powerpoint/2010/main" val="37207030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5C1DB4-12B7-7147-8329-3ECC03083377}"/>
              </a:ext>
            </a:extLst>
          </p:cNvPr>
          <p:cNvSpPr/>
          <p:nvPr userDrawn="1"/>
        </p:nvSpPr>
        <p:spPr>
          <a:xfrm>
            <a:off x="0" y="0"/>
            <a:ext cx="12192000" cy="6858000"/>
          </a:xfrm>
          <a:prstGeom prst="rect">
            <a:avLst/>
          </a:prstGeom>
          <a:solidFill>
            <a:srgbClr val="2F4486"/>
          </a:solidFill>
          <a:ln>
            <a:solidFill>
              <a:srgbClr val="2F448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2D3F2CF1-706B-1747-A053-A8BEAE8D9A90}"/>
              </a:ext>
            </a:extLst>
          </p:cNvPr>
          <p:cNvPicPr>
            <a:picLocks noChangeAspect="1"/>
          </p:cNvPicPr>
          <p:nvPr userDrawn="1"/>
        </p:nvPicPr>
        <p:blipFill>
          <a:blip r:embed="rId2"/>
          <a:stretch>
            <a:fillRect/>
          </a:stretch>
        </p:blipFill>
        <p:spPr>
          <a:xfrm>
            <a:off x="349825" y="352113"/>
            <a:ext cx="965990" cy="1061376"/>
          </a:xfrm>
          <a:prstGeom prst="rect">
            <a:avLst/>
          </a:prstGeom>
        </p:spPr>
      </p:pic>
      <p:pic>
        <p:nvPicPr>
          <p:cNvPr id="9" name="Image 8">
            <a:extLst>
              <a:ext uri="{FF2B5EF4-FFF2-40B4-BE49-F238E27FC236}">
                <a16:creationId xmlns:a16="http://schemas.microsoft.com/office/drawing/2014/main" id="{DD4A82DF-89D9-8648-8250-2D4881C8CFFD}"/>
              </a:ext>
            </a:extLst>
          </p:cNvPr>
          <p:cNvPicPr>
            <a:picLocks noChangeAspect="1"/>
          </p:cNvPicPr>
          <p:nvPr userDrawn="1"/>
        </p:nvPicPr>
        <p:blipFill>
          <a:blip r:embed="rId3"/>
          <a:stretch>
            <a:fillRect/>
          </a:stretch>
        </p:blipFill>
        <p:spPr>
          <a:xfrm>
            <a:off x="4460858" y="6021395"/>
            <a:ext cx="3270281" cy="536448"/>
          </a:xfrm>
          <a:prstGeom prst="rect">
            <a:avLst/>
          </a:prstGeom>
        </p:spPr>
      </p:pic>
      <p:sp>
        <p:nvSpPr>
          <p:cNvPr id="11" name="Rectangle 10">
            <a:extLst>
              <a:ext uri="{FF2B5EF4-FFF2-40B4-BE49-F238E27FC236}">
                <a16:creationId xmlns:a16="http://schemas.microsoft.com/office/drawing/2014/main" id="{A46BC511-A60B-0F41-B04E-1D154A7CF4A0}"/>
              </a:ext>
            </a:extLst>
          </p:cNvPr>
          <p:cNvSpPr/>
          <p:nvPr userDrawn="1"/>
        </p:nvSpPr>
        <p:spPr>
          <a:xfrm>
            <a:off x="1480502" y="352113"/>
            <a:ext cx="1582484" cy="230832"/>
          </a:xfrm>
          <a:prstGeom prst="rect">
            <a:avLst/>
          </a:prstGeom>
        </p:spPr>
        <p:txBody>
          <a:bodyPr wrap="none">
            <a:spAutoFit/>
          </a:bodyPr>
          <a:lstStyle/>
          <a:p>
            <a:r>
              <a:rPr lang="fr-FR" sz="900" b="1" dirty="0">
                <a:solidFill>
                  <a:schemeClr val="bg1"/>
                </a:solidFill>
                <a:latin typeface="Arial" panose="020B0604020202020204" pitchFamily="34" charset="0"/>
                <a:ea typeface="Roboto Slab" pitchFamily="2" charset="0"/>
                <a:cs typeface="Arial" panose="020B0604020202020204" pitchFamily="34" charset="0"/>
              </a:rPr>
              <a:t>WWW.DAUPHINE.PSL.EU</a:t>
            </a:r>
            <a:endParaRPr lang="x-none" sz="900" b="1" dirty="0">
              <a:solidFill>
                <a:schemeClr val="bg1"/>
              </a:solidFill>
              <a:latin typeface="Arial" panose="020B0604020202020204" pitchFamily="34" charset="0"/>
              <a:ea typeface="Roboto Slab" pitchFamily="2" charset="0"/>
              <a:cs typeface="Arial" panose="020B0604020202020204" pitchFamily="34" charset="0"/>
            </a:endParaRPr>
          </a:p>
        </p:txBody>
      </p:sp>
      <p:sp>
        <p:nvSpPr>
          <p:cNvPr id="13" name="Titre 4">
            <a:extLst>
              <a:ext uri="{FF2B5EF4-FFF2-40B4-BE49-F238E27FC236}">
                <a16:creationId xmlns:a16="http://schemas.microsoft.com/office/drawing/2014/main" id="{F30F5132-504D-DB4A-B3D0-EDE7ADD8AA9D}"/>
              </a:ext>
            </a:extLst>
          </p:cNvPr>
          <p:cNvSpPr>
            <a:spLocks noGrp="1"/>
          </p:cNvSpPr>
          <p:nvPr>
            <p:ph type="title" hasCustomPrompt="1"/>
          </p:nvPr>
        </p:nvSpPr>
        <p:spPr>
          <a:xfrm>
            <a:off x="2161306" y="2890390"/>
            <a:ext cx="7869384" cy="1547497"/>
          </a:xfrm>
          <a:prstGeom prst="rect">
            <a:avLst/>
          </a:prstGeom>
        </p:spPr>
        <p:txBody>
          <a:bodyPr/>
          <a:lstStyle>
            <a:lvl1pPr marL="0" marR="0" indent="0" algn="ctr" defTabSz="457200" rtl="0" eaLnBrk="1" fontAlgn="base" latinLnBrk="0" hangingPunct="1">
              <a:lnSpc>
                <a:spcPct val="100000"/>
              </a:lnSpc>
              <a:spcBef>
                <a:spcPct val="0"/>
              </a:spcBef>
              <a:spcAft>
                <a:spcPct val="0"/>
              </a:spcAft>
              <a:buClrTx/>
              <a:buSzTx/>
              <a:buFontTx/>
              <a:buNone/>
              <a:tabLst/>
              <a:defRPr sz="3200" b="1">
                <a:solidFill>
                  <a:schemeClr val="bg1"/>
                </a:solidFill>
                <a:latin typeface="Arial" panose="020B0604020202020204" pitchFamily="34" charset="0"/>
                <a:cs typeface="Arial" panose="020B0604020202020204" pitchFamily="34" charset="0"/>
              </a:defRPr>
            </a:lvl1pPr>
          </a:lstStyle>
          <a:p>
            <a:r>
              <a:rPr lang="fr-FR" dirty="0"/>
              <a:t>CLIQUEZ POUR AJOUTER UN TITRE</a:t>
            </a:r>
          </a:p>
        </p:txBody>
      </p:sp>
      <p:sp>
        <p:nvSpPr>
          <p:cNvPr id="15" name="Espace réservé du texte 3">
            <a:extLst>
              <a:ext uri="{FF2B5EF4-FFF2-40B4-BE49-F238E27FC236}">
                <a16:creationId xmlns:a16="http://schemas.microsoft.com/office/drawing/2014/main" id="{1E69F07D-A72A-404E-8BDA-DBA0F68CBD45}"/>
              </a:ext>
              <a:ext uri="{C183D7F6-B498-43B3-948B-1728B52AA6E4}">
                <adec:decorative xmlns:adec="http://schemas.microsoft.com/office/drawing/2017/decorative" val="1"/>
              </a:ext>
            </a:extLst>
          </p:cNvPr>
          <p:cNvSpPr>
            <a:spLocks noGrp="1"/>
          </p:cNvSpPr>
          <p:nvPr>
            <p:ph type="body" sz="quarter" idx="10" hasCustomPrompt="1"/>
          </p:nvPr>
        </p:nvSpPr>
        <p:spPr>
          <a:xfrm>
            <a:off x="1480502" y="532145"/>
            <a:ext cx="5955014" cy="369332"/>
          </a:xfrm>
          <a:prstGeom prst="rect">
            <a:avLst/>
          </a:prstGeom>
        </p:spPr>
        <p:txBody>
          <a:bodyPr/>
          <a:lstStyle>
            <a:lvl1pPr marL="0" indent="0">
              <a:buFontTx/>
              <a:buNone/>
              <a:defRPr sz="1800" b="1">
                <a:solidFill>
                  <a:schemeClr val="bg1"/>
                </a:solidFill>
                <a:latin typeface="Arial" panose="020B0604020202020204" pitchFamily="34" charset="0"/>
                <a:cs typeface="Arial" panose="020B0604020202020204" pitchFamily="34" charset="0"/>
              </a:defRPr>
            </a:lvl1pPr>
            <a:lvl2pPr marL="457200" indent="0">
              <a:buFontTx/>
              <a:buNone/>
              <a:defRPr sz="1600">
                <a:solidFill>
                  <a:schemeClr val="bg1"/>
                </a:solidFill>
                <a:latin typeface="Arial" panose="020B0604020202020204" pitchFamily="34" charset="0"/>
                <a:cs typeface="Arial" panose="020B0604020202020204" pitchFamily="34" charset="0"/>
              </a:defRPr>
            </a:lvl2pPr>
            <a:lvl3pPr marL="914400" indent="0">
              <a:buFontTx/>
              <a:buNone/>
              <a:defRPr sz="1400">
                <a:solidFill>
                  <a:schemeClr val="bg1"/>
                </a:solidFill>
                <a:latin typeface="Arial" panose="020B0604020202020204" pitchFamily="34" charset="0"/>
                <a:cs typeface="Arial" panose="020B0604020202020204" pitchFamily="34" charset="0"/>
              </a:defRPr>
            </a:lvl3pPr>
            <a:lvl4pPr marL="1371600" indent="0">
              <a:buFontTx/>
              <a:buNone/>
              <a:defRPr sz="1200">
                <a:solidFill>
                  <a:schemeClr val="bg1"/>
                </a:solidFill>
                <a:latin typeface="Arial" panose="020B0604020202020204" pitchFamily="34" charset="0"/>
                <a:cs typeface="Arial" panose="020B0604020202020204" pitchFamily="34" charset="0"/>
              </a:defRPr>
            </a:lvl4pPr>
            <a:lvl5pPr marL="1828800" indent="0">
              <a:buFontTx/>
              <a:buNone/>
              <a:defRPr sz="1600">
                <a:solidFill>
                  <a:schemeClr val="accent2"/>
                </a:solidFill>
                <a:latin typeface="Arial" panose="020B0604020202020204" pitchFamily="34" charset="0"/>
                <a:cs typeface="Arial" panose="020B0604020202020204" pitchFamily="34" charset="0"/>
              </a:defRPr>
            </a:lvl5pPr>
          </a:lstStyle>
          <a:p>
            <a:pPr lvl="0"/>
            <a:r>
              <a:rPr lang="fr-FR" dirty="0"/>
              <a:t>XX.XX.XXXX (DATE)</a:t>
            </a:r>
          </a:p>
        </p:txBody>
      </p:sp>
    </p:spTree>
    <p:extLst>
      <p:ext uri="{BB962C8B-B14F-4D97-AF65-F5344CB8AC3E}">
        <p14:creationId xmlns:p14="http://schemas.microsoft.com/office/powerpoint/2010/main" val="1079208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vec légende - avec chapitrag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2389717" y="5367338"/>
            <a:ext cx="7315200" cy="804862"/>
          </a:xfrm>
        </p:spPr>
        <p:txBody>
          <a:bodyPr/>
          <a:lstStyle>
            <a:lvl1pPr marL="0" indent="0">
              <a:buNone/>
              <a:defRPr sz="1400">
                <a:solidFill>
                  <a:srgbClr val="55575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Espace réservé de la date 3"/>
          <p:cNvSpPr>
            <a:spLocks noGrp="1"/>
          </p:cNvSpPr>
          <p:nvPr>
            <p:ph type="dt" sz="half" idx="10"/>
          </p:nvPr>
        </p:nvSpPr>
        <p:spPr/>
        <p:txBody>
          <a:bodyPr/>
          <a:lstStyle>
            <a:lvl1pPr algn="ctr">
              <a:defRPr/>
            </a:lvl1pPr>
          </a:lstStyle>
          <a:p>
            <a:r>
              <a:rPr lang="fr-FR"/>
              <a:t>Saturday, February 3, 2024</a:t>
            </a:r>
          </a:p>
        </p:txBody>
      </p:sp>
      <p:sp>
        <p:nvSpPr>
          <p:cNvPr id="6" name="Espace réservé du pied de page 4"/>
          <p:cNvSpPr>
            <a:spLocks noGrp="1"/>
          </p:cNvSpPr>
          <p:nvPr>
            <p:ph type="ftr" sz="quarter" idx="11"/>
          </p:nvPr>
        </p:nvSpPr>
        <p:spPr/>
        <p:txBody>
          <a:bodyPr/>
          <a:lstStyle>
            <a:lvl1pPr>
              <a:defRPr/>
            </a:lvl1pPr>
          </a:lstStyle>
          <a:p>
            <a:r>
              <a:rPr lang="fr-FR"/>
              <a:t>Master 272</a:t>
            </a:r>
          </a:p>
        </p:txBody>
      </p:sp>
      <p:sp>
        <p:nvSpPr>
          <p:cNvPr id="7" name="Espace réservé du numéro de diapositive 5"/>
          <p:cNvSpPr>
            <a:spLocks noGrp="1"/>
          </p:cNvSpPr>
          <p:nvPr>
            <p:ph type="sldNum" sz="quarter" idx="12"/>
          </p:nvPr>
        </p:nvSpPr>
        <p:spPr>
          <a:xfrm>
            <a:off x="9704917" y="6520173"/>
            <a:ext cx="1562100" cy="214312"/>
          </a:xfrm>
          <a:prstGeom prst="rect">
            <a:avLst/>
          </a:prstGeom>
        </p:spPr>
        <p:txBody>
          <a:bodyPr/>
          <a:lstStyle>
            <a:lvl1pPr>
              <a:defRPr/>
            </a:lvl1pPr>
          </a:lstStyle>
          <a:p>
            <a:fld id="{0D248C8B-23E7-CC47-8D2E-09B4C05D2B56}" type="slidenum">
              <a:rPr lang="fr-FR" smtClean="0"/>
              <a:t>‹#›</a:t>
            </a:fld>
            <a:endParaRPr lang="fr-FR"/>
          </a:p>
        </p:txBody>
      </p:sp>
      <p:sp>
        <p:nvSpPr>
          <p:cNvPr id="8" name="Picture Placeholder 7">
            <a:extLst>
              <a:ext uri="{FF2B5EF4-FFF2-40B4-BE49-F238E27FC236}">
                <a16:creationId xmlns:a16="http://schemas.microsoft.com/office/drawing/2014/main" id="{F61E1249-6987-5847-8098-F80DD5B27EBC}"/>
              </a:ext>
            </a:extLst>
          </p:cNvPr>
          <p:cNvSpPr>
            <a:spLocks noGrp="1"/>
          </p:cNvSpPr>
          <p:nvPr>
            <p:ph type="pic" sz="quarter" idx="13"/>
          </p:nvPr>
        </p:nvSpPr>
        <p:spPr>
          <a:xfrm>
            <a:off x="609600" y="1503363"/>
            <a:ext cx="10972800" cy="3717925"/>
          </a:xfrm>
        </p:spPr>
        <p:txBody>
          <a:bodyPr/>
          <a:lstStyle/>
          <a:p>
            <a:r>
              <a:rPr lang="en-GB"/>
              <a:t>Click icon to add picture</a:t>
            </a:r>
            <a:endParaRPr lang="fr-FR" dirty="0"/>
          </a:p>
        </p:txBody>
      </p:sp>
      <p:sp>
        <p:nvSpPr>
          <p:cNvPr id="9" name="Titre 4">
            <a:extLst>
              <a:ext uri="{FF2B5EF4-FFF2-40B4-BE49-F238E27FC236}">
                <a16:creationId xmlns:a16="http://schemas.microsoft.com/office/drawing/2014/main" id="{27DBD4E3-163E-AE4D-82BB-3F39CCF2FB53}"/>
              </a:ext>
            </a:extLst>
          </p:cNvPr>
          <p:cNvSpPr>
            <a:spLocks noGrp="1"/>
          </p:cNvSpPr>
          <p:nvPr>
            <p:ph type="title"/>
          </p:nvPr>
        </p:nvSpPr>
        <p:spPr>
          <a:xfrm>
            <a:off x="609599" y="633481"/>
            <a:ext cx="10972801" cy="472583"/>
          </a:xfrm>
          <a:prstGeom prst="rect">
            <a:avLst/>
          </a:prstGeom>
        </p:spPr>
        <p:txBody>
          <a:bodyPr/>
          <a:lstStyle>
            <a:lvl1pPr algn="l">
              <a:defRPr sz="2300" b="1">
                <a:solidFill>
                  <a:srgbClr val="2F4486"/>
                </a:solidFill>
                <a:latin typeface="Bookman Old Style" panose="02050604050505020204" pitchFamily="18" charset="0"/>
              </a:defRPr>
            </a:lvl1pPr>
          </a:lstStyle>
          <a:p>
            <a:r>
              <a:rPr lang="en-GB"/>
              <a:t>Click to edit Master title style</a:t>
            </a:r>
            <a:endParaRPr lang="fr-FR" dirty="0"/>
          </a:p>
        </p:txBody>
      </p:sp>
      <p:sp>
        <p:nvSpPr>
          <p:cNvPr id="10" name="Espace réservé du contenu 9">
            <a:extLst>
              <a:ext uri="{FF2B5EF4-FFF2-40B4-BE49-F238E27FC236}">
                <a16:creationId xmlns:a16="http://schemas.microsoft.com/office/drawing/2014/main" id="{F92BA7F8-596F-2140-8C94-6D9D9E34EDB7}"/>
              </a:ext>
            </a:extLst>
          </p:cNvPr>
          <p:cNvSpPr>
            <a:spLocks noGrp="1"/>
          </p:cNvSpPr>
          <p:nvPr>
            <p:ph sz="quarter" idx="14" hasCustomPrompt="1"/>
          </p:nvPr>
        </p:nvSpPr>
        <p:spPr>
          <a:xfrm>
            <a:off x="609600" y="288925"/>
            <a:ext cx="9805988" cy="344488"/>
          </a:xfrm>
        </p:spPr>
        <p:txBody>
          <a:bodyPr/>
          <a:lstStyle>
            <a:lvl1pPr marL="0" indent="0">
              <a:buFontTx/>
              <a:buNone/>
              <a:defRPr sz="1400" b="1">
                <a:latin typeface="Bookman Old Style" panose="02050604050505020204" pitchFamily="18" charset="0"/>
              </a:defRPr>
            </a:lvl1pPr>
            <a:lvl2pPr marL="457200" indent="0">
              <a:buFontTx/>
              <a:buNone/>
              <a:defRPr sz="1400" b="1">
                <a:latin typeface="Bookman Old Style" panose="02050604050505020204" pitchFamily="18" charset="0"/>
              </a:defRPr>
            </a:lvl2pPr>
            <a:lvl3pPr marL="914400" indent="0">
              <a:buFontTx/>
              <a:buNone/>
              <a:defRPr sz="1400" b="1">
                <a:latin typeface="Bookman Old Style" panose="02050604050505020204" pitchFamily="18" charset="0"/>
              </a:defRPr>
            </a:lvl3pPr>
            <a:lvl4pPr marL="1371600" indent="0">
              <a:buFontTx/>
              <a:buNone/>
              <a:defRPr sz="1400" b="1">
                <a:latin typeface="Bookman Old Style" panose="02050604050505020204" pitchFamily="18" charset="0"/>
              </a:defRPr>
            </a:lvl4pPr>
            <a:lvl5pPr marL="1828800" indent="0">
              <a:buFontTx/>
              <a:buNone/>
              <a:defRPr sz="1400" b="1">
                <a:latin typeface="Bookman Old Style" panose="02050604050505020204" pitchFamily="18" charset="0"/>
              </a:defRPr>
            </a:lvl5pPr>
          </a:lstStyle>
          <a:p>
            <a:pPr lvl="0"/>
            <a:r>
              <a:rPr lang="fr-FR" dirty="0"/>
              <a:t>X. Cliquez pour ajouter un titre de chapitre</a:t>
            </a:r>
          </a:p>
        </p:txBody>
      </p:sp>
    </p:spTree>
    <p:extLst>
      <p:ext uri="{BB962C8B-B14F-4D97-AF65-F5344CB8AC3E}">
        <p14:creationId xmlns:p14="http://schemas.microsoft.com/office/powerpoint/2010/main" val="3451131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lvl1pPr>
          </a:lstStyle>
          <a:p>
            <a:r>
              <a:rPr lang="fr-FR"/>
              <a:t>Saturday, February 3, 2024</a:t>
            </a:r>
          </a:p>
        </p:txBody>
      </p:sp>
      <p:sp>
        <p:nvSpPr>
          <p:cNvPr id="3" name="Espace réservé du pied de page 2"/>
          <p:cNvSpPr>
            <a:spLocks noGrp="1"/>
          </p:cNvSpPr>
          <p:nvPr>
            <p:ph type="ftr" sz="quarter" idx="11"/>
          </p:nvPr>
        </p:nvSpPr>
        <p:spPr/>
        <p:txBody>
          <a:bodyPr/>
          <a:lstStyle>
            <a:lvl1pPr>
              <a:defRPr/>
            </a:lvl1pPr>
          </a:lstStyle>
          <a:p>
            <a:r>
              <a:rPr lang="fr-FR"/>
              <a:t>Master 272</a:t>
            </a:r>
          </a:p>
        </p:txBody>
      </p:sp>
      <p:sp>
        <p:nvSpPr>
          <p:cNvPr id="4" name="Espace réservé du numéro de diapositive 3"/>
          <p:cNvSpPr>
            <a:spLocks noGrp="1"/>
          </p:cNvSpPr>
          <p:nvPr>
            <p:ph type="sldNum" sz="quarter" idx="12"/>
          </p:nvPr>
        </p:nvSpPr>
        <p:spPr>
          <a:xfrm>
            <a:off x="9728878" y="6511506"/>
            <a:ext cx="1562100" cy="214312"/>
          </a:xfrm>
          <a:prstGeom prst="rect">
            <a:avLst/>
          </a:prstGeom>
        </p:spPr>
        <p:txBody>
          <a:bodyPr/>
          <a:lstStyle>
            <a:lvl1pPr>
              <a:defRPr/>
            </a:lvl1pPr>
          </a:lstStyle>
          <a:p>
            <a:fld id="{0D248C8B-23E7-CC47-8D2E-09B4C05D2B56}" type="slidenum">
              <a:rPr lang="fr-FR" smtClean="0"/>
              <a:t>‹#›</a:t>
            </a:fld>
            <a:endParaRPr lang="fr-FR"/>
          </a:p>
        </p:txBody>
      </p:sp>
    </p:spTree>
    <p:extLst>
      <p:ext uri="{BB962C8B-B14F-4D97-AF65-F5344CB8AC3E}">
        <p14:creationId xmlns:p14="http://schemas.microsoft.com/office/powerpoint/2010/main" val="68930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erciements - Contac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9B62CA-6BE7-6F42-8764-B9421CCA0F1F}"/>
              </a:ext>
            </a:extLst>
          </p:cNvPr>
          <p:cNvSpPr/>
          <p:nvPr userDrawn="1"/>
        </p:nvSpPr>
        <p:spPr>
          <a:xfrm>
            <a:off x="0" y="0"/>
            <a:ext cx="12192000" cy="6858000"/>
          </a:xfrm>
          <a:prstGeom prst="rect">
            <a:avLst/>
          </a:prstGeom>
          <a:solidFill>
            <a:srgbClr val="2F448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7" name="Image 6">
            <a:extLst>
              <a:ext uri="{FF2B5EF4-FFF2-40B4-BE49-F238E27FC236}">
                <a16:creationId xmlns:a16="http://schemas.microsoft.com/office/drawing/2014/main" id="{FE670832-40AE-9941-B42F-2E024E2AF16F}"/>
              </a:ext>
            </a:extLst>
          </p:cNvPr>
          <p:cNvPicPr>
            <a:picLocks noChangeAspect="1"/>
          </p:cNvPicPr>
          <p:nvPr userDrawn="1"/>
        </p:nvPicPr>
        <p:blipFill>
          <a:blip r:embed="rId2"/>
          <a:stretch>
            <a:fillRect/>
          </a:stretch>
        </p:blipFill>
        <p:spPr>
          <a:xfrm>
            <a:off x="5931057" y="5269937"/>
            <a:ext cx="329881" cy="362455"/>
          </a:xfrm>
          <a:prstGeom prst="rect">
            <a:avLst/>
          </a:prstGeom>
        </p:spPr>
      </p:pic>
      <p:sp>
        <p:nvSpPr>
          <p:cNvPr id="10" name="Rectangle 9">
            <a:extLst>
              <a:ext uri="{FF2B5EF4-FFF2-40B4-BE49-F238E27FC236}">
                <a16:creationId xmlns:a16="http://schemas.microsoft.com/office/drawing/2014/main" id="{7CA18D91-2BFB-A34C-A9DC-EC883A860757}"/>
              </a:ext>
            </a:extLst>
          </p:cNvPr>
          <p:cNvSpPr/>
          <p:nvPr userDrawn="1"/>
        </p:nvSpPr>
        <p:spPr>
          <a:xfrm>
            <a:off x="3424003" y="6009423"/>
            <a:ext cx="5344027" cy="523220"/>
          </a:xfrm>
          <a:prstGeom prst="rect">
            <a:avLst/>
          </a:prstGeom>
        </p:spPr>
        <p:txBody>
          <a:bodyPr wrap="none">
            <a:spAutoFit/>
          </a:bodyPr>
          <a:lstStyle/>
          <a:p>
            <a:pPr algn="ctr"/>
            <a:r>
              <a:rPr lang="fr-FR" sz="1400" b="1" dirty="0">
                <a:solidFill>
                  <a:schemeClr val="bg1"/>
                </a:solidFill>
                <a:latin typeface="Arial" panose="020B0604020202020204" pitchFamily="34" charset="0"/>
                <a:ea typeface="Roboto Slab" pitchFamily="2" charset="0"/>
                <a:cs typeface="Arial" panose="020B0604020202020204" pitchFamily="34" charset="0"/>
              </a:rPr>
              <a:t>UNIVERSITÉ PARIS DAUPHINE - PSL</a:t>
            </a:r>
          </a:p>
          <a:p>
            <a:pPr algn="ctr"/>
            <a:r>
              <a:rPr lang="fr-FR" sz="1400" dirty="0">
                <a:solidFill>
                  <a:schemeClr val="bg1"/>
                </a:solidFill>
                <a:latin typeface="Arial" panose="020B0604020202020204" pitchFamily="34" charset="0"/>
                <a:ea typeface="Roboto Slab" pitchFamily="2" charset="0"/>
                <a:cs typeface="Arial" panose="020B0604020202020204" pitchFamily="34" charset="0"/>
              </a:rPr>
              <a:t>Place du Maréchal de Lattre de Tassigny – 75775 Paris cedex 16</a:t>
            </a:r>
            <a:endParaRPr lang="x-none" sz="1400" dirty="0">
              <a:solidFill>
                <a:schemeClr val="bg1"/>
              </a:solidFill>
              <a:latin typeface="Arial" panose="020B0604020202020204" pitchFamily="34" charset="0"/>
              <a:ea typeface="Roboto Slab" pitchFamily="2" charset="0"/>
              <a:cs typeface="Arial" panose="020B0604020202020204" pitchFamily="34" charset="0"/>
            </a:endParaRPr>
          </a:p>
        </p:txBody>
      </p:sp>
      <p:sp>
        <p:nvSpPr>
          <p:cNvPr id="13" name="Titre 4">
            <a:extLst>
              <a:ext uri="{FF2B5EF4-FFF2-40B4-BE49-F238E27FC236}">
                <a16:creationId xmlns:a16="http://schemas.microsoft.com/office/drawing/2014/main" id="{731779FE-68BC-2343-BE2D-3D37F0B3404F}"/>
              </a:ext>
            </a:extLst>
          </p:cNvPr>
          <p:cNvSpPr>
            <a:spLocks noGrp="1"/>
          </p:cNvSpPr>
          <p:nvPr userDrawn="1">
            <p:ph type="title" hasCustomPrompt="1"/>
          </p:nvPr>
        </p:nvSpPr>
        <p:spPr>
          <a:xfrm>
            <a:off x="1505081" y="2321265"/>
            <a:ext cx="9181839" cy="657610"/>
          </a:xfrm>
          <a:prstGeom prst="rect">
            <a:avLst/>
          </a:prstGeom>
        </p:spPr>
        <p:txBody>
          <a:bodyPr/>
          <a:lstStyle>
            <a:lvl1pPr algn="ctr">
              <a:defRPr sz="3200" b="1">
                <a:solidFill>
                  <a:schemeClr val="bg1"/>
                </a:solidFill>
                <a:latin typeface="Arial" panose="020B0604020202020204" pitchFamily="34" charset="0"/>
                <a:cs typeface="Arial" panose="020B0604020202020204" pitchFamily="34" charset="0"/>
              </a:defRPr>
            </a:lvl1pPr>
          </a:lstStyle>
          <a:p>
            <a:r>
              <a:rPr lang="fr-FR" dirty="0"/>
              <a:t>CLIQUEZ POUR ECRIRE UN REMERCIEMENT</a:t>
            </a:r>
          </a:p>
        </p:txBody>
      </p:sp>
      <p:sp>
        <p:nvSpPr>
          <p:cNvPr id="14" name="Espace réservé du texte 3">
            <a:extLst>
              <a:ext uri="{FF2B5EF4-FFF2-40B4-BE49-F238E27FC236}">
                <a16:creationId xmlns:a16="http://schemas.microsoft.com/office/drawing/2014/main" id="{62F5C840-9F61-2249-9830-27B399E801E1}"/>
              </a:ext>
              <a:ext uri="{C183D7F6-B498-43B3-948B-1728B52AA6E4}">
                <adec:decorative xmlns:adec="http://schemas.microsoft.com/office/drawing/2017/decorative" val="1"/>
              </a:ext>
            </a:extLst>
          </p:cNvPr>
          <p:cNvSpPr>
            <a:spLocks noGrp="1"/>
          </p:cNvSpPr>
          <p:nvPr userDrawn="1">
            <p:ph type="body" sz="quarter" idx="13" hasCustomPrompt="1"/>
          </p:nvPr>
        </p:nvSpPr>
        <p:spPr>
          <a:xfrm>
            <a:off x="3369902" y="3210797"/>
            <a:ext cx="5452190" cy="431887"/>
          </a:xfrm>
          <a:prstGeom prst="rect">
            <a:avLst/>
          </a:prstGeom>
        </p:spPr>
        <p:txBody>
          <a:bodyPr/>
          <a:lstStyle>
            <a:lvl1pPr marL="0" indent="0" algn="ctr">
              <a:buFontTx/>
              <a:buNone/>
              <a:defRPr sz="1400">
                <a:solidFill>
                  <a:schemeClr val="bg1"/>
                </a:solidFill>
                <a:latin typeface="Arial" panose="020B0604020202020204" pitchFamily="34" charset="0"/>
                <a:cs typeface="Arial" panose="020B0604020202020204" pitchFamily="34" charset="0"/>
              </a:defRPr>
            </a:lvl1pPr>
            <a:lvl2pPr marL="457200" indent="0">
              <a:buFontTx/>
              <a:buNone/>
              <a:defRPr sz="1600">
                <a:solidFill>
                  <a:schemeClr val="bg1"/>
                </a:solidFill>
                <a:latin typeface="Arial" panose="020B0604020202020204" pitchFamily="34" charset="0"/>
                <a:cs typeface="Arial" panose="020B0604020202020204" pitchFamily="34" charset="0"/>
              </a:defRPr>
            </a:lvl2pPr>
            <a:lvl3pPr marL="914400" indent="0">
              <a:buFontTx/>
              <a:buNone/>
              <a:defRPr sz="1400">
                <a:solidFill>
                  <a:schemeClr val="bg1"/>
                </a:solidFill>
                <a:latin typeface="Arial" panose="020B0604020202020204" pitchFamily="34" charset="0"/>
                <a:cs typeface="Arial" panose="020B0604020202020204" pitchFamily="34" charset="0"/>
              </a:defRPr>
            </a:lvl3pPr>
            <a:lvl4pPr marL="1371600" indent="0">
              <a:buFontTx/>
              <a:buNone/>
              <a:defRPr sz="1200">
                <a:solidFill>
                  <a:schemeClr val="bg1"/>
                </a:solidFill>
                <a:latin typeface="Arial" panose="020B0604020202020204" pitchFamily="34" charset="0"/>
                <a:cs typeface="Arial" panose="020B0604020202020204" pitchFamily="34" charset="0"/>
              </a:defRPr>
            </a:lvl4pPr>
            <a:lvl5pPr marL="1828800" indent="0">
              <a:buFontTx/>
              <a:buNone/>
              <a:defRPr sz="1600">
                <a:solidFill>
                  <a:schemeClr val="accent2"/>
                </a:solidFill>
                <a:latin typeface="Arial" panose="020B0604020202020204" pitchFamily="34" charset="0"/>
                <a:cs typeface="Arial" panose="020B0604020202020204" pitchFamily="34" charset="0"/>
              </a:defRPr>
            </a:lvl5pPr>
          </a:lstStyle>
          <a:p>
            <a:pPr lvl="0"/>
            <a:r>
              <a:rPr lang="fr-FR" dirty="0"/>
              <a:t>Cliquez pour ajouter le nom du service et l’adresse e-mail.</a:t>
            </a:r>
          </a:p>
        </p:txBody>
      </p:sp>
    </p:spTree>
    <p:extLst>
      <p:ext uri="{BB962C8B-B14F-4D97-AF65-F5344CB8AC3E}">
        <p14:creationId xmlns:p14="http://schemas.microsoft.com/office/powerpoint/2010/main" val="3641866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0A86A3-C9A2-E14D-B6B0-8B75D755B11E}"/>
              </a:ext>
            </a:extLst>
          </p:cNvPr>
          <p:cNvSpPr/>
          <p:nvPr userDrawn="1"/>
        </p:nvSpPr>
        <p:spPr>
          <a:xfrm>
            <a:off x="0" y="-36106"/>
            <a:ext cx="12192000" cy="6894106"/>
          </a:xfrm>
          <a:prstGeom prst="rect">
            <a:avLst/>
          </a:prstGeom>
          <a:solidFill>
            <a:srgbClr val="2F4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9217247D-B54D-AB43-B302-D4360B2CFB06}"/>
              </a:ext>
            </a:extLst>
          </p:cNvPr>
          <p:cNvPicPr>
            <a:picLocks noChangeAspect="1"/>
          </p:cNvPicPr>
          <p:nvPr userDrawn="1"/>
        </p:nvPicPr>
        <p:blipFill>
          <a:blip r:embed="rId2"/>
          <a:stretch>
            <a:fillRect/>
          </a:stretch>
        </p:blipFill>
        <p:spPr>
          <a:xfrm>
            <a:off x="326289" y="6021395"/>
            <a:ext cx="3270281" cy="536448"/>
          </a:xfrm>
          <a:prstGeom prst="rect">
            <a:avLst/>
          </a:prstGeom>
        </p:spPr>
      </p:pic>
      <p:pic>
        <p:nvPicPr>
          <p:cNvPr id="10" name="Image 9">
            <a:extLst>
              <a:ext uri="{FF2B5EF4-FFF2-40B4-BE49-F238E27FC236}">
                <a16:creationId xmlns:a16="http://schemas.microsoft.com/office/drawing/2014/main" id="{25249BEA-5C8D-D849-ABB1-2AF4F817BCE5}"/>
              </a:ext>
            </a:extLst>
          </p:cNvPr>
          <p:cNvPicPr>
            <a:picLocks noChangeAspect="1"/>
          </p:cNvPicPr>
          <p:nvPr userDrawn="1"/>
        </p:nvPicPr>
        <p:blipFill>
          <a:blip r:embed="rId3"/>
          <a:stretch>
            <a:fillRect/>
          </a:stretch>
        </p:blipFill>
        <p:spPr>
          <a:xfrm>
            <a:off x="349825" y="352113"/>
            <a:ext cx="965990" cy="1061376"/>
          </a:xfrm>
          <a:prstGeom prst="rect">
            <a:avLst/>
          </a:prstGeom>
        </p:spPr>
      </p:pic>
      <p:pic>
        <p:nvPicPr>
          <p:cNvPr id="13" name="Image 12">
            <a:extLst>
              <a:ext uri="{FF2B5EF4-FFF2-40B4-BE49-F238E27FC236}">
                <a16:creationId xmlns:a16="http://schemas.microsoft.com/office/drawing/2014/main" id="{033C5428-2C15-6B40-BC8D-62CA9177AEAE}"/>
              </a:ext>
            </a:extLst>
          </p:cNvPr>
          <p:cNvPicPr>
            <a:picLocks noChangeAspect="1"/>
          </p:cNvPicPr>
          <p:nvPr userDrawn="1"/>
        </p:nvPicPr>
        <p:blipFill>
          <a:blip r:embed="rId4"/>
          <a:stretch>
            <a:fillRect/>
          </a:stretch>
        </p:blipFill>
        <p:spPr>
          <a:xfrm>
            <a:off x="6915807" y="-18054"/>
            <a:ext cx="5276193" cy="6890313"/>
          </a:xfrm>
          <a:prstGeom prst="rect">
            <a:avLst/>
          </a:prstGeom>
        </p:spPr>
      </p:pic>
      <p:sp>
        <p:nvSpPr>
          <p:cNvPr id="12" name="Rectangle 11">
            <a:extLst>
              <a:ext uri="{FF2B5EF4-FFF2-40B4-BE49-F238E27FC236}">
                <a16:creationId xmlns:a16="http://schemas.microsoft.com/office/drawing/2014/main" id="{B69204F1-619E-C14B-8819-2400DD1244A0}"/>
              </a:ext>
            </a:extLst>
          </p:cNvPr>
          <p:cNvSpPr/>
          <p:nvPr userDrawn="1"/>
        </p:nvSpPr>
        <p:spPr>
          <a:xfrm>
            <a:off x="1480502" y="352113"/>
            <a:ext cx="1582484" cy="230832"/>
          </a:xfrm>
          <a:prstGeom prst="rect">
            <a:avLst/>
          </a:prstGeom>
        </p:spPr>
        <p:txBody>
          <a:bodyPr wrap="none">
            <a:spAutoFit/>
          </a:bodyPr>
          <a:lstStyle/>
          <a:p>
            <a:r>
              <a:rPr lang="fr-FR" sz="900" b="1" dirty="0">
                <a:solidFill>
                  <a:schemeClr val="bg1"/>
                </a:solidFill>
                <a:latin typeface="Arial" panose="020B0604020202020204" pitchFamily="34" charset="0"/>
                <a:ea typeface="Roboto Slab" pitchFamily="2" charset="0"/>
                <a:cs typeface="Arial" panose="020B0604020202020204" pitchFamily="34" charset="0"/>
              </a:rPr>
              <a:t>WWW.DAUPHINE.PSL.EU</a:t>
            </a:r>
            <a:endParaRPr lang="x-none" sz="900" b="1" dirty="0">
              <a:solidFill>
                <a:schemeClr val="bg1"/>
              </a:solidFill>
              <a:latin typeface="Arial" panose="020B0604020202020204" pitchFamily="34" charset="0"/>
              <a:ea typeface="Roboto Slab" pitchFamily="2" charset="0"/>
              <a:cs typeface="Arial" panose="020B0604020202020204" pitchFamily="34" charset="0"/>
            </a:endParaRPr>
          </a:p>
        </p:txBody>
      </p:sp>
      <p:sp>
        <p:nvSpPr>
          <p:cNvPr id="15" name="Espace réservé du texte 3">
            <a:extLst>
              <a:ext uri="{FF2B5EF4-FFF2-40B4-BE49-F238E27FC236}">
                <a16:creationId xmlns:a16="http://schemas.microsoft.com/office/drawing/2014/main" id="{514A0C4A-0166-CA47-8680-DEB49AC791F5}"/>
              </a:ext>
              <a:ext uri="{C183D7F6-B498-43B3-948B-1728B52AA6E4}">
                <adec:decorative xmlns:adec="http://schemas.microsoft.com/office/drawing/2017/decorative" val="1"/>
              </a:ext>
            </a:extLst>
          </p:cNvPr>
          <p:cNvSpPr>
            <a:spLocks noGrp="1"/>
          </p:cNvSpPr>
          <p:nvPr userDrawn="1">
            <p:ph type="body" sz="quarter" idx="10" hasCustomPrompt="1"/>
          </p:nvPr>
        </p:nvSpPr>
        <p:spPr>
          <a:xfrm>
            <a:off x="1480502" y="532145"/>
            <a:ext cx="4792841" cy="369332"/>
          </a:xfrm>
          <a:prstGeom prst="rect">
            <a:avLst/>
          </a:prstGeom>
        </p:spPr>
        <p:txBody>
          <a:bodyPr/>
          <a:lstStyle>
            <a:lvl1pPr marL="0" indent="0">
              <a:buFontTx/>
              <a:buNone/>
              <a:defRPr sz="1800" b="1">
                <a:solidFill>
                  <a:schemeClr val="bg1"/>
                </a:solidFill>
                <a:latin typeface="Arial" panose="020B0604020202020204" pitchFamily="34" charset="0"/>
                <a:cs typeface="Arial" panose="020B0604020202020204" pitchFamily="34" charset="0"/>
              </a:defRPr>
            </a:lvl1pPr>
            <a:lvl2pPr marL="457200" indent="0">
              <a:buFontTx/>
              <a:buNone/>
              <a:defRPr sz="1600">
                <a:solidFill>
                  <a:schemeClr val="bg1"/>
                </a:solidFill>
                <a:latin typeface="Arial" panose="020B0604020202020204" pitchFamily="34" charset="0"/>
                <a:cs typeface="Arial" panose="020B0604020202020204" pitchFamily="34" charset="0"/>
              </a:defRPr>
            </a:lvl2pPr>
            <a:lvl3pPr marL="914400" indent="0">
              <a:buFontTx/>
              <a:buNone/>
              <a:defRPr sz="1400">
                <a:solidFill>
                  <a:schemeClr val="bg1"/>
                </a:solidFill>
                <a:latin typeface="Arial" panose="020B0604020202020204" pitchFamily="34" charset="0"/>
                <a:cs typeface="Arial" panose="020B0604020202020204" pitchFamily="34" charset="0"/>
              </a:defRPr>
            </a:lvl3pPr>
            <a:lvl4pPr marL="1371600" indent="0">
              <a:buFontTx/>
              <a:buNone/>
              <a:defRPr sz="1200">
                <a:solidFill>
                  <a:schemeClr val="bg1"/>
                </a:solidFill>
                <a:latin typeface="Arial" panose="020B0604020202020204" pitchFamily="34" charset="0"/>
                <a:cs typeface="Arial" panose="020B0604020202020204" pitchFamily="34" charset="0"/>
              </a:defRPr>
            </a:lvl4pPr>
            <a:lvl5pPr marL="1828800" indent="0">
              <a:buFontTx/>
              <a:buNone/>
              <a:defRPr sz="1600">
                <a:solidFill>
                  <a:schemeClr val="accent2"/>
                </a:solidFill>
                <a:latin typeface="Arial" panose="020B0604020202020204" pitchFamily="34" charset="0"/>
                <a:cs typeface="Arial" panose="020B0604020202020204" pitchFamily="34" charset="0"/>
              </a:defRPr>
            </a:lvl5pPr>
          </a:lstStyle>
          <a:p>
            <a:pPr lvl="0"/>
            <a:r>
              <a:rPr lang="fr-FR" dirty="0"/>
              <a:t>XX.XX.XXXX (DATE)</a:t>
            </a:r>
          </a:p>
        </p:txBody>
      </p:sp>
      <p:sp>
        <p:nvSpPr>
          <p:cNvPr id="16" name="Titre 4">
            <a:extLst>
              <a:ext uri="{FF2B5EF4-FFF2-40B4-BE49-F238E27FC236}">
                <a16:creationId xmlns:a16="http://schemas.microsoft.com/office/drawing/2014/main" id="{49A55C5D-00CE-2E4D-80A4-F28A84DE5CE9}"/>
              </a:ext>
            </a:extLst>
          </p:cNvPr>
          <p:cNvSpPr>
            <a:spLocks noGrp="1"/>
          </p:cNvSpPr>
          <p:nvPr userDrawn="1">
            <p:ph type="title" hasCustomPrompt="1"/>
          </p:nvPr>
        </p:nvSpPr>
        <p:spPr>
          <a:xfrm>
            <a:off x="349825" y="3069786"/>
            <a:ext cx="4111033" cy="1547497"/>
          </a:xfrm>
          <a:prstGeom prst="rect">
            <a:avLst/>
          </a:prstGeom>
        </p:spPr>
        <p:txBody>
          <a:bodyPr anchor="t"/>
          <a:lstStyle>
            <a:lvl1pPr marL="0" marR="0" indent="0" algn="l" defTabSz="457200" rtl="0" eaLnBrk="1" fontAlgn="base" latinLnBrk="0" hangingPunct="1">
              <a:lnSpc>
                <a:spcPct val="100000"/>
              </a:lnSpc>
              <a:spcBef>
                <a:spcPct val="0"/>
              </a:spcBef>
              <a:spcAft>
                <a:spcPct val="0"/>
              </a:spcAft>
              <a:buClrTx/>
              <a:buSzTx/>
              <a:buFontTx/>
              <a:buNone/>
              <a:tabLst/>
              <a:defRPr sz="3200" b="1">
                <a:solidFill>
                  <a:schemeClr val="bg1"/>
                </a:solidFill>
                <a:latin typeface="+mn-lt"/>
              </a:defRPr>
            </a:lvl1pPr>
          </a:lstStyle>
          <a:p>
            <a:r>
              <a:rPr lang="fr-FR" dirty="0"/>
              <a:t>CLIQUEZ POUR AJOUTER UN TITRE</a:t>
            </a:r>
          </a:p>
        </p:txBody>
      </p:sp>
    </p:spTree>
    <p:extLst>
      <p:ext uri="{BB962C8B-B14F-4D97-AF65-F5344CB8AC3E}">
        <p14:creationId xmlns:p14="http://schemas.microsoft.com/office/powerpoint/2010/main" val="503135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iapositive de titre">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9CDBD7D-685A-CA46-9650-E62B608CA195}"/>
              </a:ext>
            </a:extLst>
          </p:cNvPr>
          <p:cNvPicPr>
            <a:picLocks noChangeAspect="1"/>
          </p:cNvPicPr>
          <p:nvPr userDrawn="1"/>
        </p:nvPicPr>
        <p:blipFill>
          <a:blip r:embed="rId2"/>
          <a:stretch>
            <a:fillRect/>
          </a:stretch>
        </p:blipFill>
        <p:spPr>
          <a:xfrm>
            <a:off x="0" y="5195"/>
            <a:ext cx="12192000" cy="6844145"/>
          </a:xfrm>
          <a:prstGeom prst="rect">
            <a:avLst/>
          </a:prstGeom>
        </p:spPr>
      </p:pic>
      <p:pic>
        <p:nvPicPr>
          <p:cNvPr id="9" name="Image 8">
            <a:extLst>
              <a:ext uri="{FF2B5EF4-FFF2-40B4-BE49-F238E27FC236}">
                <a16:creationId xmlns:a16="http://schemas.microsoft.com/office/drawing/2014/main" id="{64261F61-406D-3F40-927E-BFD17DA2F2C0}"/>
              </a:ext>
            </a:extLst>
          </p:cNvPr>
          <p:cNvPicPr>
            <a:picLocks noChangeAspect="1"/>
          </p:cNvPicPr>
          <p:nvPr userDrawn="1"/>
        </p:nvPicPr>
        <p:blipFill>
          <a:blip r:embed="rId3"/>
          <a:stretch>
            <a:fillRect/>
          </a:stretch>
        </p:blipFill>
        <p:spPr>
          <a:xfrm>
            <a:off x="4354349" y="192378"/>
            <a:ext cx="3483302" cy="728067"/>
          </a:xfrm>
          <a:prstGeom prst="rect">
            <a:avLst/>
          </a:prstGeom>
        </p:spPr>
      </p:pic>
      <p:sp>
        <p:nvSpPr>
          <p:cNvPr id="11" name="Titre 4">
            <a:extLst>
              <a:ext uri="{FF2B5EF4-FFF2-40B4-BE49-F238E27FC236}">
                <a16:creationId xmlns:a16="http://schemas.microsoft.com/office/drawing/2014/main" id="{ECA4412F-B0B6-0742-91CB-85C4366AA6DD}"/>
              </a:ext>
            </a:extLst>
          </p:cNvPr>
          <p:cNvSpPr>
            <a:spLocks noGrp="1"/>
          </p:cNvSpPr>
          <p:nvPr>
            <p:ph type="title" hasCustomPrompt="1"/>
          </p:nvPr>
        </p:nvSpPr>
        <p:spPr>
          <a:xfrm>
            <a:off x="2161308" y="1288817"/>
            <a:ext cx="7869384" cy="540597"/>
          </a:xfrm>
          <a:prstGeom prst="rect">
            <a:avLst/>
          </a:prstGeom>
        </p:spPr>
        <p:txBody>
          <a:bodyPr/>
          <a:lstStyle>
            <a:lvl1pPr algn="ctr">
              <a:defRPr sz="2600" b="1">
                <a:solidFill>
                  <a:srgbClr val="2F4486"/>
                </a:solidFill>
                <a:latin typeface="+mj-lt"/>
              </a:defRPr>
            </a:lvl1pPr>
          </a:lstStyle>
          <a:p>
            <a:r>
              <a:rPr lang="fr-FR" dirty="0"/>
              <a:t>CLIQUEZ POUR AJOUTER UN TITRE</a:t>
            </a:r>
          </a:p>
        </p:txBody>
      </p:sp>
      <p:sp>
        <p:nvSpPr>
          <p:cNvPr id="12" name="Espace réservé du texte 3">
            <a:extLst>
              <a:ext uri="{FF2B5EF4-FFF2-40B4-BE49-F238E27FC236}">
                <a16:creationId xmlns:a16="http://schemas.microsoft.com/office/drawing/2014/main" id="{EEA53CC0-E295-254B-A0CB-5CFE992F0292}"/>
              </a:ext>
              <a:ext uri="{C183D7F6-B498-43B3-948B-1728B52AA6E4}">
                <adec:decorative xmlns:adec="http://schemas.microsoft.com/office/drawing/2017/decorative" val="1"/>
              </a:ext>
            </a:extLst>
          </p:cNvPr>
          <p:cNvSpPr>
            <a:spLocks noGrp="1"/>
          </p:cNvSpPr>
          <p:nvPr>
            <p:ph type="body" sz="quarter" idx="10" hasCustomPrompt="1"/>
          </p:nvPr>
        </p:nvSpPr>
        <p:spPr>
          <a:xfrm>
            <a:off x="3685032" y="1882537"/>
            <a:ext cx="4792841" cy="315249"/>
          </a:xfrm>
          <a:prstGeom prst="rect">
            <a:avLst/>
          </a:prstGeom>
        </p:spPr>
        <p:txBody>
          <a:bodyPr/>
          <a:lstStyle>
            <a:lvl1pPr marL="0" marR="0" indent="0" algn="ctr" defTabSz="457200" rtl="0" eaLnBrk="1" fontAlgn="base" latinLnBrk="0" hangingPunct="1">
              <a:lnSpc>
                <a:spcPct val="100000"/>
              </a:lnSpc>
              <a:spcBef>
                <a:spcPct val="20000"/>
              </a:spcBef>
              <a:spcAft>
                <a:spcPct val="0"/>
              </a:spcAft>
              <a:buClrTx/>
              <a:buSzTx/>
              <a:buFontTx/>
              <a:buNone/>
              <a:tabLst/>
              <a:defRPr sz="1800" b="1">
                <a:solidFill>
                  <a:srgbClr val="2F4486"/>
                </a:solidFill>
                <a:latin typeface="Arial" panose="020B0604020202020204" pitchFamily="34" charset="0"/>
                <a:cs typeface="Arial" panose="020B0604020202020204" pitchFamily="34" charset="0"/>
              </a:defRPr>
            </a:lvl1pPr>
            <a:lvl2pPr marL="457200" indent="0">
              <a:buFontTx/>
              <a:buNone/>
              <a:defRPr sz="1600">
                <a:solidFill>
                  <a:schemeClr val="bg1"/>
                </a:solidFill>
                <a:latin typeface="Arial" panose="020B0604020202020204" pitchFamily="34" charset="0"/>
                <a:cs typeface="Arial" panose="020B0604020202020204" pitchFamily="34" charset="0"/>
              </a:defRPr>
            </a:lvl2pPr>
            <a:lvl3pPr marL="914400" indent="0">
              <a:buFontTx/>
              <a:buNone/>
              <a:defRPr sz="1400">
                <a:solidFill>
                  <a:schemeClr val="bg1"/>
                </a:solidFill>
                <a:latin typeface="Arial" panose="020B0604020202020204" pitchFamily="34" charset="0"/>
                <a:cs typeface="Arial" panose="020B0604020202020204" pitchFamily="34" charset="0"/>
              </a:defRPr>
            </a:lvl3pPr>
            <a:lvl4pPr marL="1371600" indent="0">
              <a:buFontTx/>
              <a:buNone/>
              <a:defRPr sz="1200">
                <a:solidFill>
                  <a:schemeClr val="bg1"/>
                </a:solidFill>
                <a:latin typeface="Arial" panose="020B0604020202020204" pitchFamily="34" charset="0"/>
                <a:cs typeface="Arial" panose="020B0604020202020204" pitchFamily="34" charset="0"/>
              </a:defRPr>
            </a:lvl4pPr>
            <a:lvl5pPr marL="1828800" indent="0">
              <a:buFontTx/>
              <a:buNone/>
              <a:defRPr sz="1600">
                <a:solidFill>
                  <a:schemeClr val="accent2"/>
                </a:solidFill>
                <a:latin typeface="Arial" panose="020B0604020202020204" pitchFamily="34" charset="0"/>
                <a:cs typeface="Arial" panose="020B0604020202020204" pitchFamily="34" charset="0"/>
              </a:defRPr>
            </a:lvl5pPr>
          </a:lstStyle>
          <a:p>
            <a:pPr marL="0" marR="0" lvl="0" indent="0" algn="ctr" defTabSz="457200" rtl="0" eaLnBrk="1" fontAlgn="base" latinLnBrk="0" hangingPunct="1">
              <a:lnSpc>
                <a:spcPct val="100000"/>
              </a:lnSpc>
              <a:spcBef>
                <a:spcPct val="20000"/>
              </a:spcBef>
              <a:spcAft>
                <a:spcPct val="0"/>
              </a:spcAft>
              <a:buClrTx/>
              <a:buSzTx/>
              <a:buFontTx/>
              <a:buNone/>
              <a:tabLst/>
              <a:defRPr/>
            </a:pPr>
            <a:r>
              <a:rPr lang="fr-FR" dirty="0"/>
              <a:t>XX.XX.XXXX (DATE)</a:t>
            </a:r>
          </a:p>
        </p:txBody>
      </p:sp>
    </p:spTree>
    <p:extLst>
      <p:ext uri="{BB962C8B-B14F-4D97-AF65-F5344CB8AC3E}">
        <p14:creationId xmlns:p14="http://schemas.microsoft.com/office/powerpoint/2010/main" val="927510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lvl1pPr algn="ctr">
              <a:defRPr/>
            </a:lvl1pPr>
          </a:lstStyle>
          <a:p>
            <a:r>
              <a:rPr lang="fr-FR"/>
              <a:t>Saturday, February 3, 2024</a:t>
            </a:r>
          </a:p>
        </p:txBody>
      </p:sp>
      <p:sp>
        <p:nvSpPr>
          <p:cNvPr id="5" name="Espace réservé du pied de page 4"/>
          <p:cNvSpPr>
            <a:spLocks noGrp="1"/>
          </p:cNvSpPr>
          <p:nvPr>
            <p:ph type="ftr" sz="quarter" idx="11"/>
          </p:nvPr>
        </p:nvSpPr>
        <p:spPr/>
        <p:txBody>
          <a:bodyPr/>
          <a:lstStyle>
            <a:lvl1pPr>
              <a:defRPr/>
            </a:lvl1pPr>
          </a:lstStyle>
          <a:p>
            <a:r>
              <a:rPr lang="fr-FR"/>
              <a:t>Master 272</a:t>
            </a:r>
          </a:p>
        </p:txBody>
      </p:sp>
      <p:sp>
        <p:nvSpPr>
          <p:cNvPr id="6" name="Espace réservé du numéro de diapositive 5"/>
          <p:cNvSpPr>
            <a:spLocks noGrp="1"/>
          </p:cNvSpPr>
          <p:nvPr>
            <p:ph type="sldNum" sz="quarter" idx="12"/>
          </p:nvPr>
        </p:nvSpPr>
        <p:spPr>
          <a:xfrm>
            <a:off x="9753262" y="6511506"/>
            <a:ext cx="1562100" cy="214312"/>
          </a:xfrm>
          <a:prstGeom prst="rect">
            <a:avLst/>
          </a:prstGeom>
        </p:spPr>
        <p:txBody>
          <a:bodyPr/>
          <a:lstStyle>
            <a:lvl1pPr>
              <a:defRPr/>
            </a:lvl1pPr>
          </a:lstStyle>
          <a:p>
            <a:fld id="{0D248C8B-23E7-CC47-8D2E-09B4C05D2B56}" type="slidenum">
              <a:rPr lang="fr-FR" smtClean="0"/>
              <a:t>‹#›</a:t>
            </a:fld>
            <a:endParaRPr lang="fr-FR"/>
          </a:p>
        </p:txBody>
      </p:sp>
      <p:sp>
        <p:nvSpPr>
          <p:cNvPr id="8" name="Titre 4">
            <a:extLst>
              <a:ext uri="{FF2B5EF4-FFF2-40B4-BE49-F238E27FC236}">
                <a16:creationId xmlns:a16="http://schemas.microsoft.com/office/drawing/2014/main" id="{6855F3F8-6859-B340-88F9-A031C1BDC4C1}"/>
              </a:ext>
            </a:extLst>
          </p:cNvPr>
          <p:cNvSpPr>
            <a:spLocks noGrp="1"/>
          </p:cNvSpPr>
          <p:nvPr>
            <p:ph type="title"/>
          </p:nvPr>
        </p:nvSpPr>
        <p:spPr>
          <a:xfrm>
            <a:off x="609601" y="633481"/>
            <a:ext cx="10972800" cy="472583"/>
          </a:xfrm>
          <a:prstGeom prst="rect">
            <a:avLst/>
          </a:prstGeom>
        </p:spPr>
        <p:txBody>
          <a:bodyPr/>
          <a:lstStyle>
            <a:lvl1pPr algn="l">
              <a:defRPr sz="2300" b="1">
                <a:solidFill>
                  <a:srgbClr val="2F4486"/>
                </a:solidFill>
                <a:latin typeface="Bookman Old Style" panose="02050604050505020204" pitchFamily="18" charset="0"/>
              </a:defRPr>
            </a:lvl1pPr>
          </a:lstStyle>
          <a:p>
            <a:r>
              <a:rPr lang="en-GB"/>
              <a:t>Click to edit Master title style</a:t>
            </a:r>
            <a:endParaRPr lang="fr-FR" dirty="0"/>
          </a:p>
        </p:txBody>
      </p:sp>
      <p:sp>
        <p:nvSpPr>
          <p:cNvPr id="3" name="Content Placeholder 2">
            <a:extLst>
              <a:ext uri="{FF2B5EF4-FFF2-40B4-BE49-F238E27FC236}">
                <a16:creationId xmlns:a16="http://schemas.microsoft.com/office/drawing/2014/main" id="{0B6EA815-B26B-074D-8231-40F1E976D98D}"/>
              </a:ext>
            </a:extLst>
          </p:cNvPr>
          <p:cNvSpPr>
            <a:spLocks noGrp="1"/>
          </p:cNvSpPr>
          <p:nvPr>
            <p:ph sz="quarter" idx="13"/>
          </p:nvPr>
        </p:nvSpPr>
        <p:spPr>
          <a:xfrm>
            <a:off x="609600" y="1274763"/>
            <a:ext cx="10972800" cy="48736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dirty="0"/>
          </a:p>
        </p:txBody>
      </p:sp>
    </p:spTree>
    <p:extLst>
      <p:ext uri="{BB962C8B-B14F-4D97-AF65-F5344CB8AC3E}">
        <p14:creationId xmlns:p14="http://schemas.microsoft.com/office/powerpoint/2010/main" val="3811054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5BFFE7-3FDE-7248-8FB7-138D923C749C}"/>
              </a:ext>
            </a:extLst>
          </p:cNvPr>
          <p:cNvSpPr/>
          <p:nvPr userDrawn="1"/>
        </p:nvSpPr>
        <p:spPr>
          <a:xfrm>
            <a:off x="0" y="0"/>
            <a:ext cx="12192000" cy="6858000"/>
          </a:xfrm>
          <a:prstGeom prst="rect">
            <a:avLst/>
          </a:prstGeom>
          <a:solidFill>
            <a:srgbClr val="2F448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endParaRPr lang="fr-FR" dirty="0"/>
          </a:p>
        </p:txBody>
      </p:sp>
      <p:sp>
        <p:nvSpPr>
          <p:cNvPr id="8" name="Titre 4">
            <a:extLst>
              <a:ext uri="{FF2B5EF4-FFF2-40B4-BE49-F238E27FC236}">
                <a16:creationId xmlns:a16="http://schemas.microsoft.com/office/drawing/2014/main" id="{426DB2D6-0A61-4947-A09F-4CE54E222CC3}"/>
              </a:ext>
            </a:extLst>
          </p:cNvPr>
          <p:cNvSpPr>
            <a:spLocks noGrp="1"/>
          </p:cNvSpPr>
          <p:nvPr>
            <p:ph type="title" hasCustomPrompt="1"/>
          </p:nvPr>
        </p:nvSpPr>
        <p:spPr>
          <a:xfrm>
            <a:off x="2389342" y="2813052"/>
            <a:ext cx="7413317" cy="1231895"/>
          </a:xfrm>
          <a:prstGeom prst="rect">
            <a:avLst/>
          </a:prstGeom>
        </p:spPr>
        <p:txBody>
          <a:bodyPr/>
          <a:lstStyle>
            <a:lvl1pPr algn="ctr">
              <a:defRPr sz="4200" b="1">
                <a:solidFill>
                  <a:schemeClr val="bg1"/>
                </a:solidFill>
                <a:latin typeface="Bookman Old Style" panose="02050604050505020204" pitchFamily="18" charset="0"/>
              </a:defRPr>
            </a:lvl1pPr>
          </a:lstStyle>
          <a:p>
            <a:r>
              <a:rPr lang="fr-FR" dirty="0"/>
              <a:t>X. Cliquez pour ajouter un titre de chapitre</a:t>
            </a:r>
          </a:p>
        </p:txBody>
      </p:sp>
    </p:spTree>
    <p:extLst>
      <p:ext uri="{BB962C8B-B14F-4D97-AF65-F5344CB8AC3E}">
        <p14:creationId xmlns:p14="http://schemas.microsoft.com/office/powerpoint/2010/main" val="1369709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 avec chapitrag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lvl1pPr algn="ctr">
              <a:defRPr/>
            </a:lvl1pPr>
          </a:lstStyle>
          <a:p>
            <a:r>
              <a:rPr lang="fr-FR"/>
              <a:t>Saturday, February 3, 2024</a:t>
            </a:r>
          </a:p>
        </p:txBody>
      </p:sp>
      <p:sp>
        <p:nvSpPr>
          <p:cNvPr id="5" name="Espace réservé du pied de page 4"/>
          <p:cNvSpPr>
            <a:spLocks noGrp="1"/>
          </p:cNvSpPr>
          <p:nvPr>
            <p:ph type="ftr" sz="quarter" idx="11"/>
          </p:nvPr>
        </p:nvSpPr>
        <p:spPr/>
        <p:txBody>
          <a:bodyPr/>
          <a:lstStyle>
            <a:lvl1pPr>
              <a:defRPr/>
            </a:lvl1pPr>
          </a:lstStyle>
          <a:p>
            <a:r>
              <a:rPr lang="fr-FR"/>
              <a:t>Master 272</a:t>
            </a:r>
          </a:p>
        </p:txBody>
      </p:sp>
      <p:sp>
        <p:nvSpPr>
          <p:cNvPr id="6" name="Espace réservé du numéro de diapositive 5"/>
          <p:cNvSpPr>
            <a:spLocks noGrp="1"/>
          </p:cNvSpPr>
          <p:nvPr>
            <p:ph type="sldNum" sz="quarter" idx="12"/>
          </p:nvPr>
        </p:nvSpPr>
        <p:spPr>
          <a:xfrm>
            <a:off x="9753262" y="6511506"/>
            <a:ext cx="1562100" cy="214312"/>
          </a:xfrm>
          <a:prstGeom prst="rect">
            <a:avLst/>
          </a:prstGeom>
        </p:spPr>
        <p:txBody>
          <a:bodyPr/>
          <a:lstStyle>
            <a:lvl1pPr>
              <a:defRPr/>
            </a:lvl1pPr>
          </a:lstStyle>
          <a:p>
            <a:fld id="{0D248C8B-23E7-CC47-8D2E-09B4C05D2B56}" type="slidenum">
              <a:rPr lang="fr-FR" smtClean="0"/>
              <a:t>‹#›</a:t>
            </a:fld>
            <a:endParaRPr lang="fr-FR"/>
          </a:p>
        </p:txBody>
      </p:sp>
      <p:sp>
        <p:nvSpPr>
          <p:cNvPr id="8" name="Titre 4">
            <a:extLst>
              <a:ext uri="{FF2B5EF4-FFF2-40B4-BE49-F238E27FC236}">
                <a16:creationId xmlns:a16="http://schemas.microsoft.com/office/drawing/2014/main" id="{6855F3F8-6859-B340-88F9-A031C1BDC4C1}"/>
              </a:ext>
            </a:extLst>
          </p:cNvPr>
          <p:cNvSpPr>
            <a:spLocks noGrp="1"/>
          </p:cNvSpPr>
          <p:nvPr>
            <p:ph type="title"/>
          </p:nvPr>
        </p:nvSpPr>
        <p:spPr>
          <a:xfrm>
            <a:off x="609601" y="633481"/>
            <a:ext cx="10972800" cy="472583"/>
          </a:xfrm>
          <a:prstGeom prst="rect">
            <a:avLst/>
          </a:prstGeom>
        </p:spPr>
        <p:txBody>
          <a:bodyPr/>
          <a:lstStyle>
            <a:lvl1pPr algn="l">
              <a:defRPr sz="2300" b="1">
                <a:solidFill>
                  <a:srgbClr val="2F4486"/>
                </a:solidFill>
                <a:latin typeface="Bookman Old Style" panose="02050604050505020204" pitchFamily="18" charset="0"/>
              </a:defRPr>
            </a:lvl1pPr>
          </a:lstStyle>
          <a:p>
            <a:r>
              <a:rPr lang="en-GB"/>
              <a:t>Click to edit Master title style</a:t>
            </a:r>
            <a:endParaRPr lang="fr-FR" dirty="0"/>
          </a:p>
        </p:txBody>
      </p:sp>
      <p:sp>
        <p:nvSpPr>
          <p:cNvPr id="3" name="Content Placeholder 2">
            <a:extLst>
              <a:ext uri="{FF2B5EF4-FFF2-40B4-BE49-F238E27FC236}">
                <a16:creationId xmlns:a16="http://schemas.microsoft.com/office/drawing/2014/main" id="{0B6EA815-B26B-074D-8231-40F1E976D98D}"/>
              </a:ext>
            </a:extLst>
          </p:cNvPr>
          <p:cNvSpPr>
            <a:spLocks noGrp="1"/>
          </p:cNvSpPr>
          <p:nvPr>
            <p:ph sz="quarter" idx="13"/>
          </p:nvPr>
        </p:nvSpPr>
        <p:spPr>
          <a:xfrm>
            <a:off x="609600" y="1274763"/>
            <a:ext cx="10972800" cy="48736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dirty="0"/>
          </a:p>
        </p:txBody>
      </p:sp>
      <p:sp>
        <p:nvSpPr>
          <p:cNvPr id="10" name="Espace réservé du contenu 9">
            <a:extLst>
              <a:ext uri="{FF2B5EF4-FFF2-40B4-BE49-F238E27FC236}">
                <a16:creationId xmlns:a16="http://schemas.microsoft.com/office/drawing/2014/main" id="{66FBD81E-DDBE-5440-90D3-54D5B8298F04}"/>
              </a:ext>
            </a:extLst>
          </p:cNvPr>
          <p:cNvSpPr>
            <a:spLocks noGrp="1"/>
          </p:cNvSpPr>
          <p:nvPr>
            <p:ph sz="quarter" idx="14" hasCustomPrompt="1"/>
          </p:nvPr>
        </p:nvSpPr>
        <p:spPr>
          <a:xfrm>
            <a:off x="609600" y="288925"/>
            <a:ext cx="9805988" cy="344488"/>
          </a:xfrm>
        </p:spPr>
        <p:txBody>
          <a:bodyPr/>
          <a:lstStyle>
            <a:lvl1pPr marL="0" indent="0">
              <a:buFontTx/>
              <a:buNone/>
              <a:defRPr sz="1400" b="1">
                <a:latin typeface="Bookman Old Style" panose="02050604050505020204" pitchFamily="18" charset="0"/>
              </a:defRPr>
            </a:lvl1pPr>
            <a:lvl2pPr marL="457200" indent="0">
              <a:buFontTx/>
              <a:buNone/>
              <a:defRPr sz="1400" b="1">
                <a:latin typeface="Bookman Old Style" panose="02050604050505020204" pitchFamily="18" charset="0"/>
              </a:defRPr>
            </a:lvl2pPr>
            <a:lvl3pPr marL="914400" indent="0">
              <a:buFontTx/>
              <a:buNone/>
              <a:defRPr sz="1400" b="1">
                <a:latin typeface="Bookman Old Style" panose="02050604050505020204" pitchFamily="18" charset="0"/>
              </a:defRPr>
            </a:lvl3pPr>
            <a:lvl4pPr marL="1371600" indent="0">
              <a:buFontTx/>
              <a:buNone/>
              <a:defRPr sz="1400" b="1">
                <a:latin typeface="Bookman Old Style" panose="02050604050505020204" pitchFamily="18" charset="0"/>
              </a:defRPr>
            </a:lvl4pPr>
            <a:lvl5pPr marL="1828800" indent="0">
              <a:buFontTx/>
              <a:buNone/>
              <a:defRPr sz="1400" b="1">
                <a:latin typeface="Bookman Old Style" panose="02050604050505020204" pitchFamily="18" charset="0"/>
              </a:defRPr>
            </a:lvl5pPr>
          </a:lstStyle>
          <a:p>
            <a:pPr lvl="0"/>
            <a:r>
              <a:rPr lang="fr-FR" dirty="0"/>
              <a:t>X. Cliquez pour ajouter un titre de chapitre</a:t>
            </a:r>
          </a:p>
        </p:txBody>
      </p:sp>
    </p:spTree>
    <p:extLst>
      <p:ext uri="{BB962C8B-B14F-4D97-AF65-F5344CB8AC3E}">
        <p14:creationId xmlns:p14="http://schemas.microsoft.com/office/powerpoint/2010/main" val="750123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ux contenus - avec chapitrage">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609600" y="1600201"/>
            <a:ext cx="5384800" cy="4525963"/>
          </a:xfrm>
        </p:spPr>
        <p:txBody>
          <a:bodyPr/>
          <a:lstStyle>
            <a:lvl1pPr>
              <a:defRPr sz="2800">
                <a:solidFill>
                  <a:srgbClr val="55575D"/>
                </a:solidFill>
                <a:latin typeface="+mn-lt"/>
              </a:defRPr>
            </a:lvl1pPr>
            <a:lvl2pPr>
              <a:defRPr sz="2400">
                <a:solidFill>
                  <a:srgbClr val="55575D"/>
                </a:solidFill>
                <a:latin typeface="+mn-lt"/>
              </a:defRPr>
            </a:lvl2pPr>
            <a:lvl3pPr>
              <a:defRPr sz="2000">
                <a:solidFill>
                  <a:srgbClr val="55575D"/>
                </a:solidFill>
                <a:latin typeface="+mn-lt"/>
              </a:defRPr>
            </a:lvl3pPr>
            <a:lvl4pPr>
              <a:defRPr sz="1800">
                <a:solidFill>
                  <a:srgbClr val="55575D"/>
                </a:solidFill>
                <a:latin typeface="+mn-lt"/>
              </a:defRPr>
            </a:lvl4pPr>
            <a:lvl5pPr>
              <a:defRPr sz="1800">
                <a:solidFill>
                  <a:srgbClr val="55575D"/>
                </a:solidFill>
                <a:latin typeface="+mn-lt"/>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dirty="0"/>
          </a:p>
        </p:txBody>
      </p:sp>
      <p:sp>
        <p:nvSpPr>
          <p:cNvPr id="4" name="Espace réservé du contenu 3"/>
          <p:cNvSpPr>
            <a:spLocks noGrp="1"/>
          </p:cNvSpPr>
          <p:nvPr>
            <p:ph sz="half" idx="2"/>
          </p:nvPr>
        </p:nvSpPr>
        <p:spPr>
          <a:xfrm>
            <a:off x="6197600" y="1600201"/>
            <a:ext cx="5384800" cy="4525963"/>
          </a:xfrm>
        </p:spPr>
        <p:txBody>
          <a:bodyPr/>
          <a:lstStyle>
            <a:lvl1pPr>
              <a:defRPr sz="2800">
                <a:solidFill>
                  <a:srgbClr val="55575D"/>
                </a:solidFill>
                <a:latin typeface="+mn-lt"/>
              </a:defRPr>
            </a:lvl1pPr>
            <a:lvl2pPr>
              <a:defRPr sz="2400">
                <a:solidFill>
                  <a:srgbClr val="55575D"/>
                </a:solidFill>
                <a:latin typeface="+mn-lt"/>
              </a:defRPr>
            </a:lvl2pPr>
            <a:lvl3pPr>
              <a:defRPr sz="2000">
                <a:solidFill>
                  <a:srgbClr val="55575D"/>
                </a:solidFill>
                <a:latin typeface="+mn-lt"/>
              </a:defRPr>
            </a:lvl3pPr>
            <a:lvl4pPr>
              <a:defRPr sz="1800">
                <a:solidFill>
                  <a:srgbClr val="55575D"/>
                </a:solidFill>
                <a:latin typeface="+mn-lt"/>
              </a:defRPr>
            </a:lvl4pPr>
            <a:lvl5pPr>
              <a:defRPr sz="1800">
                <a:solidFill>
                  <a:srgbClr val="55575D"/>
                </a:solidFill>
                <a:latin typeface="+mn-lt"/>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dirty="0"/>
          </a:p>
        </p:txBody>
      </p:sp>
      <p:sp>
        <p:nvSpPr>
          <p:cNvPr id="5" name="Espace réservé de la date 4"/>
          <p:cNvSpPr>
            <a:spLocks noGrp="1"/>
          </p:cNvSpPr>
          <p:nvPr>
            <p:ph type="dt" sz="half" idx="10"/>
          </p:nvPr>
        </p:nvSpPr>
        <p:spPr/>
        <p:txBody>
          <a:bodyPr/>
          <a:lstStyle>
            <a:lvl1pPr algn="ctr">
              <a:defRPr/>
            </a:lvl1pPr>
          </a:lstStyle>
          <a:p>
            <a:r>
              <a:rPr lang="fr-FR"/>
              <a:t>Saturday, February 3, 2024</a:t>
            </a:r>
          </a:p>
        </p:txBody>
      </p:sp>
      <p:sp>
        <p:nvSpPr>
          <p:cNvPr id="6" name="Espace réservé du pied de page 5"/>
          <p:cNvSpPr>
            <a:spLocks noGrp="1"/>
          </p:cNvSpPr>
          <p:nvPr>
            <p:ph type="ftr" sz="quarter" idx="11"/>
          </p:nvPr>
        </p:nvSpPr>
        <p:spPr/>
        <p:txBody>
          <a:bodyPr/>
          <a:lstStyle>
            <a:lvl1pPr>
              <a:defRPr/>
            </a:lvl1pPr>
          </a:lstStyle>
          <a:p>
            <a:r>
              <a:rPr lang="fr-FR"/>
              <a:t>Master 272</a:t>
            </a:r>
          </a:p>
        </p:txBody>
      </p:sp>
      <p:sp>
        <p:nvSpPr>
          <p:cNvPr id="7" name="Espace réservé du numéro de diapositive 6"/>
          <p:cNvSpPr>
            <a:spLocks noGrp="1"/>
          </p:cNvSpPr>
          <p:nvPr>
            <p:ph type="sldNum" sz="quarter" idx="12"/>
          </p:nvPr>
        </p:nvSpPr>
        <p:spPr>
          <a:xfrm>
            <a:off x="9753262" y="6520173"/>
            <a:ext cx="1562100" cy="214312"/>
          </a:xfrm>
          <a:prstGeom prst="rect">
            <a:avLst/>
          </a:prstGeom>
        </p:spPr>
        <p:txBody>
          <a:bodyPr/>
          <a:lstStyle>
            <a:lvl1pPr>
              <a:defRPr/>
            </a:lvl1pPr>
          </a:lstStyle>
          <a:p>
            <a:fld id="{0D248C8B-23E7-CC47-8D2E-09B4C05D2B56}" type="slidenum">
              <a:rPr lang="fr-FR" smtClean="0"/>
              <a:t>‹#›</a:t>
            </a:fld>
            <a:endParaRPr lang="fr-FR"/>
          </a:p>
        </p:txBody>
      </p:sp>
      <p:sp>
        <p:nvSpPr>
          <p:cNvPr id="8" name="Titre 4">
            <a:extLst>
              <a:ext uri="{FF2B5EF4-FFF2-40B4-BE49-F238E27FC236}">
                <a16:creationId xmlns:a16="http://schemas.microsoft.com/office/drawing/2014/main" id="{CC9E6E76-4EDA-DD42-B23D-B8C0E934DD7A}"/>
              </a:ext>
            </a:extLst>
          </p:cNvPr>
          <p:cNvSpPr>
            <a:spLocks noGrp="1"/>
          </p:cNvSpPr>
          <p:nvPr>
            <p:ph type="title"/>
          </p:nvPr>
        </p:nvSpPr>
        <p:spPr>
          <a:xfrm>
            <a:off x="609599" y="633481"/>
            <a:ext cx="10972801" cy="472583"/>
          </a:xfrm>
          <a:prstGeom prst="rect">
            <a:avLst/>
          </a:prstGeom>
        </p:spPr>
        <p:txBody>
          <a:bodyPr/>
          <a:lstStyle>
            <a:lvl1pPr algn="l">
              <a:defRPr sz="2300" b="1">
                <a:solidFill>
                  <a:srgbClr val="2F4486"/>
                </a:solidFill>
                <a:latin typeface="Bookman Old Style" panose="02050604050505020204" pitchFamily="18" charset="0"/>
              </a:defRPr>
            </a:lvl1pPr>
          </a:lstStyle>
          <a:p>
            <a:r>
              <a:rPr lang="en-GB"/>
              <a:t>Click to edit Master title style</a:t>
            </a:r>
            <a:endParaRPr lang="fr-FR" dirty="0"/>
          </a:p>
        </p:txBody>
      </p:sp>
      <p:sp>
        <p:nvSpPr>
          <p:cNvPr id="9" name="Espace réservé du contenu 9">
            <a:extLst>
              <a:ext uri="{FF2B5EF4-FFF2-40B4-BE49-F238E27FC236}">
                <a16:creationId xmlns:a16="http://schemas.microsoft.com/office/drawing/2014/main" id="{03D3E97E-EE0E-944D-8DFC-2ACD497BD301}"/>
              </a:ext>
            </a:extLst>
          </p:cNvPr>
          <p:cNvSpPr>
            <a:spLocks noGrp="1"/>
          </p:cNvSpPr>
          <p:nvPr>
            <p:ph sz="quarter" idx="14" hasCustomPrompt="1"/>
          </p:nvPr>
        </p:nvSpPr>
        <p:spPr>
          <a:xfrm>
            <a:off x="609600" y="288925"/>
            <a:ext cx="9805988" cy="344488"/>
          </a:xfrm>
        </p:spPr>
        <p:txBody>
          <a:bodyPr/>
          <a:lstStyle>
            <a:lvl1pPr marL="0" indent="0">
              <a:buFontTx/>
              <a:buNone/>
              <a:defRPr sz="1400" b="1">
                <a:latin typeface="Bookman Old Style" panose="02050604050505020204" pitchFamily="18" charset="0"/>
              </a:defRPr>
            </a:lvl1pPr>
            <a:lvl2pPr marL="457200" indent="0">
              <a:buFontTx/>
              <a:buNone/>
              <a:defRPr sz="1400" b="1">
                <a:latin typeface="Bookman Old Style" panose="02050604050505020204" pitchFamily="18" charset="0"/>
              </a:defRPr>
            </a:lvl2pPr>
            <a:lvl3pPr marL="914400" indent="0">
              <a:buFontTx/>
              <a:buNone/>
              <a:defRPr sz="1400" b="1">
                <a:latin typeface="Bookman Old Style" panose="02050604050505020204" pitchFamily="18" charset="0"/>
              </a:defRPr>
            </a:lvl3pPr>
            <a:lvl4pPr marL="1371600" indent="0">
              <a:buFontTx/>
              <a:buNone/>
              <a:defRPr sz="1400" b="1">
                <a:latin typeface="Bookman Old Style" panose="02050604050505020204" pitchFamily="18" charset="0"/>
              </a:defRPr>
            </a:lvl4pPr>
            <a:lvl5pPr marL="1828800" indent="0">
              <a:buFontTx/>
              <a:buNone/>
              <a:defRPr sz="1400" b="1">
                <a:latin typeface="Bookman Old Style" panose="02050604050505020204" pitchFamily="18" charset="0"/>
              </a:defRPr>
            </a:lvl5pPr>
          </a:lstStyle>
          <a:p>
            <a:pPr lvl="0"/>
            <a:r>
              <a:rPr lang="fr-FR" dirty="0"/>
              <a:t>X. Cliquez pour ajouter un titre de chapitre</a:t>
            </a:r>
          </a:p>
        </p:txBody>
      </p:sp>
    </p:spTree>
    <p:extLst>
      <p:ext uri="{BB962C8B-B14F-4D97-AF65-F5344CB8AC3E}">
        <p14:creationId xmlns:p14="http://schemas.microsoft.com/office/powerpoint/2010/main" val="1646795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ison - avec chapitrage">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solidFill>
                  <a:srgbClr val="55575D"/>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Espace réservé du contenu 3"/>
          <p:cNvSpPr>
            <a:spLocks noGrp="1"/>
          </p:cNvSpPr>
          <p:nvPr>
            <p:ph sz="half" idx="2"/>
          </p:nvPr>
        </p:nvSpPr>
        <p:spPr>
          <a:xfrm>
            <a:off x="609600" y="2174875"/>
            <a:ext cx="5386917" cy="3951288"/>
          </a:xfrm>
        </p:spPr>
        <p:txBody>
          <a:bodyPr/>
          <a:lstStyle>
            <a:lvl1pPr>
              <a:defRPr sz="2400">
                <a:solidFill>
                  <a:srgbClr val="55575D"/>
                </a:solidFill>
              </a:defRPr>
            </a:lvl1pPr>
            <a:lvl2pPr>
              <a:defRPr sz="2000">
                <a:solidFill>
                  <a:srgbClr val="55575D"/>
                </a:solidFill>
              </a:defRPr>
            </a:lvl2pPr>
            <a:lvl3pPr>
              <a:defRPr sz="1800">
                <a:solidFill>
                  <a:srgbClr val="55575D"/>
                </a:solidFill>
              </a:defRPr>
            </a:lvl3pPr>
            <a:lvl4pPr>
              <a:defRPr sz="1600">
                <a:solidFill>
                  <a:srgbClr val="55575D"/>
                </a:solidFill>
              </a:defRPr>
            </a:lvl4pPr>
            <a:lvl5pPr>
              <a:defRPr sz="1600">
                <a:solidFill>
                  <a:srgbClr val="55575D"/>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dirty="0"/>
          </a:p>
        </p:txBody>
      </p:sp>
      <p:sp>
        <p:nvSpPr>
          <p:cNvPr id="5" name="Espace réservé du texte 4"/>
          <p:cNvSpPr>
            <a:spLocks noGrp="1"/>
          </p:cNvSpPr>
          <p:nvPr>
            <p:ph type="body" sz="quarter" idx="3"/>
          </p:nvPr>
        </p:nvSpPr>
        <p:spPr>
          <a:xfrm>
            <a:off x="6193368" y="1535113"/>
            <a:ext cx="5389033" cy="639762"/>
          </a:xfrm>
        </p:spPr>
        <p:txBody>
          <a:bodyPr anchor="b"/>
          <a:lstStyle>
            <a:lvl1pPr marL="0" indent="0">
              <a:buNone/>
              <a:defRPr sz="2400" b="1">
                <a:solidFill>
                  <a:srgbClr val="55575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Espace réservé de la date 6"/>
          <p:cNvSpPr>
            <a:spLocks noGrp="1"/>
          </p:cNvSpPr>
          <p:nvPr>
            <p:ph type="dt" sz="half" idx="10"/>
          </p:nvPr>
        </p:nvSpPr>
        <p:spPr/>
        <p:txBody>
          <a:bodyPr/>
          <a:lstStyle>
            <a:lvl1pPr algn="ctr">
              <a:defRPr/>
            </a:lvl1pPr>
          </a:lstStyle>
          <a:p>
            <a:r>
              <a:rPr lang="fr-FR"/>
              <a:t>Saturday, February 3, 2024</a:t>
            </a:r>
          </a:p>
        </p:txBody>
      </p:sp>
      <p:sp>
        <p:nvSpPr>
          <p:cNvPr id="8" name="Espace réservé du pied de page 7"/>
          <p:cNvSpPr>
            <a:spLocks noGrp="1"/>
          </p:cNvSpPr>
          <p:nvPr>
            <p:ph type="ftr" sz="quarter" idx="11"/>
          </p:nvPr>
        </p:nvSpPr>
        <p:spPr/>
        <p:txBody>
          <a:bodyPr/>
          <a:lstStyle>
            <a:lvl1pPr>
              <a:defRPr/>
            </a:lvl1pPr>
          </a:lstStyle>
          <a:p>
            <a:r>
              <a:rPr lang="fr-FR"/>
              <a:t>Master 272</a:t>
            </a:r>
          </a:p>
        </p:txBody>
      </p:sp>
      <p:sp>
        <p:nvSpPr>
          <p:cNvPr id="9" name="Espace réservé du numéro de diapositive 8"/>
          <p:cNvSpPr>
            <a:spLocks noGrp="1"/>
          </p:cNvSpPr>
          <p:nvPr>
            <p:ph type="sldNum" sz="quarter" idx="12"/>
          </p:nvPr>
        </p:nvSpPr>
        <p:spPr>
          <a:xfrm>
            <a:off x="9765454" y="6520173"/>
            <a:ext cx="1562100" cy="214312"/>
          </a:xfrm>
          <a:prstGeom prst="rect">
            <a:avLst/>
          </a:prstGeom>
        </p:spPr>
        <p:txBody>
          <a:bodyPr/>
          <a:lstStyle>
            <a:lvl1pPr>
              <a:defRPr/>
            </a:lvl1pPr>
          </a:lstStyle>
          <a:p>
            <a:fld id="{0D248C8B-23E7-CC47-8D2E-09B4C05D2B56}" type="slidenum">
              <a:rPr lang="fr-FR" smtClean="0"/>
              <a:t>‹#›</a:t>
            </a:fld>
            <a:endParaRPr lang="fr-FR"/>
          </a:p>
        </p:txBody>
      </p:sp>
      <p:sp>
        <p:nvSpPr>
          <p:cNvPr id="10" name="Titre 4">
            <a:extLst>
              <a:ext uri="{FF2B5EF4-FFF2-40B4-BE49-F238E27FC236}">
                <a16:creationId xmlns:a16="http://schemas.microsoft.com/office/drawing/2014/main" id="{CF6513B0-CDEB-264E-8450-4EBD44346CF2}"/>
              </a:ext>
            </a:extLst>
          </p:cNvPr>
          <p:cNvSpPr>
            <a:spLocks noGrp="1"/>
          </p:cNvSpPr>
          <p:nvPr>
            <p:ph type="title"/>
          </p:nvPr>
        </p:nvSpPr>
        <p:spPr>
          <a:xfrm>
            <a:off x="609600" y="633481"/>
            <a:ext cx="10972802" cy="472583"/>
          </a:xfrm>
          <a:prstGeom prst="rect">
            <a:avLst/>
          </a:prstGeom>
        </p:spPr>
        <p:txBody>
          <a:bodyPr/>
          <a:lstStyle>
            <a:lvl1pPr algn="l">
              <a:defRPr sz="2300" b="1">
                <a:solidFill>
                  <a:srgbClr val="2F4486"/>
                </a:solidFill>
                <a:latin typeface="Bookman Old Style" panose="02050604050505020204" pitchFamily="18" charset="0"/>
              </a:defRPr>
            </a:lvl1pPr>
          </a:lstStyle>
          <a:p>
            <a:r>
              <a:rPr lang="en-GB"/>
              <a:t>Click to edit Master title style</a:t>
            </a:r>
            <a:endParaRPr lang="fr-FR" dirty="0"/>
          </a:p>
        </p:txBody>
      </p:sp>
      <p:sp>
        <p:nvSpPr>
          <p:cNvPr id="11" name="Content Placeholder 10">
            <a:extLst>
              <a:ext uri="{FF2B5EF4-FFF2-40B4-BE49-F238E27FC236}">
                <a16:creationId xmlns:a16="http://schemas.microsoft.com/office/drawing/2014/main" id="{5ACAA82F-03CB-984A-9532-B48F78555F3B}"/>
              </a:ext>
            </a:extLst>
          </p:cNvPr>
          <p:cNvSpPr>
            <a:spLocks noGrp="1"/>
          </p:cNvSpPr>
          <p:nvPr>
            <p:ph sz="quarter" idx="13"/>
          </p:nvPr>
        </p:nvSpPr>
        <p:spPr>
          <a:xfrm>
            <a:off x="6192838" y="2174875"/>
            <a:ext cx="5389562" cy="3951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12" name="Espace réservé du contenu 9">
            <a:extLst>
              <a:ext uri="{FF2B5EF4-FFF2-40B4-BE49-F238E27FC236}">
                <a16:creationId xmlns:a16="http://schemas.microsoft.com/office/drawing/2014/main" id="{BBCFD226-2E56-5545-9C23-759D0D95C750}"/>
              </a:ext>
            </a:extLst>
          </p:cNvPr>
          <p:cNvSpPr>
            <a:spLocks noGrp="1"/>
          </p:cNvSpPr>
          <p:nvPr>
            <p:ph sz="quarter" idx="14" hasCustomPrompt="1"/>
          </p:nvPr>
        </p:nvSpPr>
        <p:spPr>
          <a:xfrm>
            <a:off x="609600" y="288925"/>
            <a:ext cx="9805988" cy="344488"/>
          </a:xfrm>
        </p:spPr>
        <p:txBody>
          <a:bodyPr/>
          <a:lstStyle>
            <a:lvl1pPr marL="0" indent="0">
              <a:buFontTx/>
              <a:buNone/>
              <a:defRPr sz="1400" b="1">
                <a:latin typeface="Bookman Old Style" panose="02050604050505020204" pitchFamily="18" charset="0"/>
              </a:defRPr>
            </a:lvl1pPr>
            <a:lvl2pPr marL="457200" indent="0">
              <a:buFontTx/>
              <a:buNone/>
              <a:defRPr sz="1400" b="1">
                <a:latin typeface="Bookman Old Style" panose="02050604050505020204" pitchFamily="18" charset="0"/>
              </a:defRPr>
            </a:lvl2pPr>
            <a:lvl3pPr marL="914400" indent="0">
              <a:buFontTx/>
              <a:buNone/>
              <a:defRPr sz="1400" b="1">
                <a:latin typeface="Bookman Old Style" panose="02050604050505020204" pitchFamily="18" charset="0"/>
              </a:defRPr>
            </a:lvl3pPr>
            <a:lvl4pPr marL="1371600" indent="0">
              <a:buFontTx/>
              <a:buNone/>
              <a:defRPr sz="1400" b="1">
                <a:latin typeface="Bookman Old Style" panose="02050604050505020204" pitchFamily="18" charset="0"/>
              </a:defRPr>
            </a:lvl4pPr>
            <a:lvl5pPr marL="1828800" indent="0">
              <a:buFontTx/>
              <a:buNone/>
              <a:defRPr sz="1400" b="1">
                <a:latin typeface="Bookman Old Style" panose="02050604050505020204" pitchFamily="18" charset="0"/>
              </a:defRPr>
            </a:lvl5pPr>
          </a:lstStyle>
          <a:p>
            <a:pPr lvl="0"/>
            <a:r>
              <a:rPr lang="fr-FR" dirty="0"/>
              <a:t>X. Cliquez pour ajouter un titre de chapitre</a:t>
            </a:r>
          </a:p>
        </p:txBody>
      </p:sp>
    </p:spTree>
    <p:extLst>
      <p:ext uri="{BB962C8B-B14F-4D97-AF65-F5344CB8AC3E}">
        <p14:creationId xmlns:p14="http://schemas.microsoft.com/office/powerpoint/2010/main" val="45458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seul - avec chapitrage">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lvl1pPr algn="ctr">
              <a:defRPr/>
            </a:lvl1pPr>
          </a:lstStyle>
          <a:p>
            <a:r>
              <a:rPr lang="fr-FR"/>
              <a:t>Saturday, February 3, 2024</a:t>
            </a:r>
          </a:p>
        </p:txBody>
      </p:sp>
      <p:sp>
        <p:nvSpPr>
          <p:cNvPr id="4" name="Espace réservé du pied de page 3"/>
          <p:cNvSpPr>
            <a:spLocks noGrp="1"/>
          </p:cNvSpPr>
          <p:nvPr>
            <p:ph type="ftr" sz="quarter" idx="11"/>
          </p:nvPr>
        </p:nvSpPr>
        <p:spPr/>
        <p:txBody>
          <a:bodyPr/>
          <a:lstStyle>
            <a:lvl1pPr>
              <a:defRPr/>
            </a:lvl1pPr>
          </a:lstStyle>
          <a:p>
            <a:r>
              <a:rPr lang="fr-FR"/>
              <a:t>Master 272</a:t>
            </a:r>
          </a:p>
        </p:txBody>
      </p:sp>
      <p:sp>
        <p:nvSpPr>
          <p:cNvPr id="5" name="Espace réservé du numéro de diapositive 4"/>
          <p:cNvSpPr>
            <a:spLocks noGrp="1"/>
          </p:cNvSpPr>
          <p:nvPr>
            <p:ph type="sldNum" sz="quarter" idx="12"/>
          </p:nvPr>
        </p:nvSpPr>
        <p:spPr>
          <a:xfrm>
            <a:off x="9728878" y="6511506"/>
            <a:ext cx="1562100" cy="214312"/>
          </a:xfrm>
          <a:prstGeom prst="rect">
            <a:avLst/>
          </a:prstGeom>
        </p:spPr>
        <p:txBody>
          <a:bodyPr/>
          <a:lstStyle>
            <a:lvl1pPr>
              <a:defRPr/>
            </a:lvl1pPr>
          </a:lstStyle>
          <a:p>
            <a:fld id="{0D248C8B-23E7-CC47-8D2E-09B4C05D2B56}" type="slidenum">
              <a:rPr lang="fr-FR" smtClean="0"/>
              <a:t>‹#›</a:t>
            </a:fld>
            <a:endParaRPr lang="fr-FR"/>
          </a:p>
        </p:txBody>
      </p:sp>
      <p:sp>
        <p:nvSpPr>
          <p:cNvPr id="7" name="Titre 4">
            <a:extLst>
              <a:ext uri="{FF2B5EF4-FFF2-40B4-BE49-F238E27FC236}">
                <a16:creationId xmlns:a16="http://schemas.microsoft.com/office/drawing/2014/main" id="{C5C5DDE1-A19B-0243-B1EA-E9EDB44E7AC4}"/>
              </a:ext>
            </a:extLst>
          </p:cNvPr>
          <p:cNvSpPr>
            <a:spLocks noGrp="1"/>
          </p:cNvSpPr>
          <p:nvPr>
            <p:ph type="title"/>
          </p:nvPr>
        </p:nvSpPr>
        <p:spPr>
          <a:xfrm>
            <a:off x="609595" y="633481"/>
            <a:ext cx="10975622" cy="472583"/>
          </a:xfrm>
          <a:prstGeom prst="rect">
            <a:avLst/>
          </a:prstGeom>
        </p:spPr>
        <p:txBody>
          <a:bodyPr/>
          <a:lstStyle>
            <a:lvl1pPr algn="l">
              <a:defRPr sz="2300" b="1">
                <a:solidFill>
                  <a:srgbClr val="2F4486"/>
                </a:solidFill>
                <a:latin typeface="Bookman Old Style" panose="02050604050505020204" pitchFamily="18" charset="0"/>
              </a:defRPr>
            </a:lvl1pPr>
          </a:lstStyle>
          <a:p>
            <a:r>
              <a:rPr lang="en-GB"/>
              <a:t>Click to edit Master title style</a:t>
            </a:r>
            <a:endParaRPr lang="fr-FR" dirty="0"/>
          </a:p>
        </p:txBody>
      </p:sp>
      <p:sp>
        <p:nvSpPr>
          <p:cNvPr id="6" name="Espace réservé du contenu 9">
            <a:extLst>
              <a:ext uri="{FF2B5EF4-FFF2-40B4-BE49-F238E27FC236}">
                <a16:creationId xmlns:a16="http://schemas.microsoft.com/office/drawing/2014/main" id="{9ADA3275-A5EB-E249-9B9F-3EAAC35230ED}"/>
              </a:ext>
            </a:extLst>
          </p:cNvPr>
          <p:cNvSpPr>
            <a:spLocks noGrp="1"/>
          </p:cNvSpPr>
          <p:nvPr>
            <p:ph sz="quarter" idx="14" hasCustomPrompt="1"/>
          </p:nvPr>
        </p:nvSpPr>
        <p:spPr>
          <a:xfrm>
            <a:off x="609600" y="288925"/>
            <a:ext cx="9805988" cy="344488"/>
          </a:xfrm>
        </p:spPr>
        <p:txBody>
          <a:bodyPr/>
          <a:lstStyle>
            <a:lvl1pPr marL="0" indent="0">
              <a:buFontTx/>
              <a:buNone/>
              <a:defRPr sz="1400" b="1">
                <a:latin typeface="Bookman Old Style" panose="02050604050505020204" pitchFamily="18" charset="0"/>
              </a:defRPr>
            </a:lvl1pPr>
            <a:lvl2pPr marL="457200" indent="0">
              <a:buFontTx/>
              <a:buNone/>
              <a:defRPr sz="1400" b="1">
                <a:latin typeface="Bookman Old Style" panose="02050604050505020204" pitchFamily="18" charset="0"/>
              </a:defRPr>
            </a:lvl2pPr>
            <a:lvl3pPr marL="914400" indent="0">
              <a:buFontTx/>
              <a:buNone/>
              <a:defRPr sz="1400" b="1">
                <a:latin typeface="Bookman Old Style" panose="02050604050505020204" pitchFamily="18" charset="0"/>
              </a:defRPr>
            </a:lvl3pPr>
            <a:lvl4pPr marL="1371600" indent="0">
              <a:buFontTx/>
              <a:buNone/>
              <a:defRPr sz="1400" b="1">
                <a:latin typeface="Bookman Old Style" panose="02050604050505020204" pitchFamily="18" charset="0"/>
              </a:defRPr>
            </a:lvl4pPr>
            <a:lvl5pPr marL="1828800" indent="0">
              <a:buFontTx/>
              <a:buNone/>
              <a:defRPr sz="1400" b="1">
                <a:latin typeface="Bookman Old Style" panose="02050604050505020204" pitchFamily="18" charset="0"/>
              </a:defRPr>
            </a:lvl5pPr>
          </a:lstStyle>
          <a:p>
            <a:pPr lvl="0"/>
            <a:r>
              <a:rPr lang="fr-FR" dirty="0"/>
              <a:t>X. Cliquez pour ajouter un titre de chapitre</a:t>
            </a:r>
          </a:p>
        </p:txBody>
      </p:sp>
    </p:spTree>
    <p:extLst>
      <p:ext uri="{BB962C8B-B14F-4D97-AF65-F5344CB8AC3E}">
        <p14:creationId xmlns:p14="http://schemas.microsoft.com/office/powerpoint/2010/main" val="3783202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5FBD777D-2E13-2645-9E26-B6B0AF260D05}"/>
              </a:ext>
            </a:extLst>
          </p:cNvPr>
          <p:cNvGrpSpPr/>
          <p:nvPr userDrawn="1"/>
        </p:nvGrpSpPr>
        <p:grpSpPr>
          <a:xfrm>
            <a:off x="0" y="6315125"/>
            <a:ext cx="12192000" cy="584087"/>
            <a:chOff x="0" y="6315125"/>
            <a:chExt cx="12192000" cy="584087"/>
          </a:xfrm>
        </p:grpSpPr>
        <p:sp>
          <p:nvSpPr>
            <p:cNvPr id="10" name="Rectangle 9">
              <a:extLst>
                <a:ext uri="{FF2B5EF4-FFF2-40B4-BE49-F238E27FC236}">
                  <a16:creationId xmlns:a16="http://schemas.microsoft.com/office/drawing/2014/main" id="{31D78175-59A5-E045-A09E-09F93FD17E05}"/>
                </a:ext>
              </a:extLst>
            </p:cNvPr>
            <p:cNvSpPr/>
            <p:nvPr userDrawn="1"/>
          </p:nvSpPr>
          <p:spPr>
            <a:xfrm>
              <a:off x="0" y="6390861"/>
              <a:ext cx="12192000" cy="467139"/>
            </a:xfrm>
            <a:prstGeom prst="rect">
              <a:avLst/>
            </a:prstGeom>
            <a:solidFill>
              <a:srgbClr val="2F44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A71BA155-3D64-CD49-9606-329ED91D3FAF}"/>
                </a:ext>
              </a:extLst>
            </p:cNvPr>
            <p:cNvPicPr>
              <a:picLocks noChangeAspect="1"/>
            </p:cNvPicPr>
            <p:nvPr userDrawn="1"/>
          </p:nvPicPr>
          <p:blipFill>
            <a:blip r:embed="rId14"/>
            <a:srcRect/>
            <a:stretch/>
          </p:blipFill>
          <p:spPr>
            <a:xfrm>
              <a:off x="11261600" y="6315125"/>
              <a:ext cx="808480" cy="584087"/>
            </a:xfrm>
            <a:prstGeom prst="rect">
              <a:avLst/>
            </a:prstGeom>
          </p:spPr>
        </p:pic>
        <p:pic>
          <p:nvPicPr>
            <p:cNvPr id="12" name="Image 11">
              <a:extLst>
                <a:ext uri="{FF2B5EF4-FFF2-40B4-BE49-F238E27FC236}">
                  <a16:creationId xmlns:a16="http://schemas.microsoft.com/office/drawing/2014/main" id="{60C83FFA-EAF3-B242-B6A9-B27E9B84C8C4}"/>
                </a:ext>
              </a:extLst>
            </p:cNvPr>
            <p:cNvPicPr>
              <a:picLocks noChangeAspect="1"/>
            </p:cNvPicPr>
            <p:nvPr userDrawn="1"/>
          </p:nvPicPr>
          <p:blipFill>
            <a:blip r:embed="rId15"/>
            <a:stretch>
              <a:fillRect/>
            </a:stretch>
          </p:blipFill>
          <p:spPr>
            <a:xfrm>
              <a:off x="262821" y="6485825"/>
              <a:ext cx="1689918" cy="277210"/>
            </a:xfrm>
            <a:prstGeom prst="rect">
              <a:avLst/>
            </a:prstGeom>
          </p:spPr>
        </p:pic>
      </p:grpSp>
      <p:sp>
        <p:nvSpPr>
          <p:cNvPr id="1026" name="Espace réservé du titre 1"/>
          <p:cNvSpPr>
            <a:spLocks noGrp="1"/>
          </p:cNvSpPr>
          <p:nvPr>
            <p:ph type="title"/>
          </p:nvPr>
        </p:nvSpPr>
        <p:spPr bwMode="auto">
          <a:xfrm>
            <a:off x="609600" y="274636"/>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fr-FR" dirty="0"/>
              <a:t>Cliquez et modifiez le titre</a:t>
            </a:r>
          </a:p>
        </p:txBody>
      </p:sp>
      <p:sp>
        <p:nvSpPr>
          <p:cNvPr id="1027" name="Espace réservé du texte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2"/>
          </p:nvPr>
        </p:nvSpPr>
        <p:spPr>
          <a:xfrm>
            <a:off x="5529609" y="6436100"/>
            <a:ext cx="1447800" cy="365125"/>
          </a:xfrm>
          <a:prstGeom prst="rect">
            <a:avLst/>
          </a:prstGeom>
        </p:spPr>
        <p:txBody>
          <a:bodyPr vert="horz" lIns="91440" tIns="45720" rIns="91440" bIns="45720" rtlCol="0" anchor="ctr"/>
          <a:lstStyle>
            <a:lvl1pPr algn="l" fontAlgn="auto">
              <a:spcBef>
                <a:spcPts val="0"/>
              </a:spcBef>
              <a:spcAft>
                <a:spcPts val="0"/>
              </a:spcAft>
              <a:defRPr sz="1100">
                <a:solidFill>
                  <a:schemeClr val="bg1"/>
                </a:solidFill>
                <a:latin typeface="+mn-lt"/>
                <a:ea typeface="+mn-ea"/>
                <a:cs typeface="Trebuchet MS"/>
              </a:defRPr>
            </a:lvl1pPr>
          </a:lstStyle>
          <a:p>
            <a:r>
              <a:rPr lang="fr-FR"/>
              <a:t>Saturday, February 3, 2024</a:t>
            </a:r>
            <a:endParaRPr lang="fr-FR" dirty="0"/>
          </a:p>
        </p:txBody>
      </p:sp>
      <p:sp>
        <p:nvSpPr>
          <p:cNvPr id="5" name="Espace réservé du pied de page 4"/>
          <p:cNvSpPr>
            <a:spLocks noGrp="1"/>
          </p:cNvSpPr>
          <p:nvPr>
            <p:ph type="ftr" sz="quarter" idx="3"/>
          </p:nvPr>
        </p:nvSpPr>
        <p:spPr>
          <a:xfrm>
            <a:off x="2005004" y="6444767"/>
            <a:ext cx="3261784" cy="365125"/>
          </a:xfrm>
          <a:prstGeom prst="rect">
            <a:avLst/>
          </a:prstGeom>
        </p:spPr>
        <p:txBody>
          <a:bodyPr vert="horz" lIns="91440" tIns="45720" rIns="91440" bIns="45720" rtlCol="0" anchor="ctr"/>
          <a:lstStyle>
            <a:lvl1pPr algn="l" fontAlgn="auto">
              <a:spcBef>
                <a:spcPts val="0"/>
              </a:spcBef>
              <a:spcAft>
                <a:spcPts val="0"/>
              </a:spcAft>
              <a:defRPr sz="1100">
                <a:solidFill>
                  <a:schemeClr val="bg1"/>
                </a:solidFill>
                <a:latin typeface="+mn-lt"/>
                <a:ea typeface="+mn-ea"/>
                <a:cs typeface="Trebuchet MS"/>
              </a:defRPr>
            </a:lvl1pPr>
          </a:lstStyle>
          <a:p>
            <a:r>
              <a:rPr lang="fr-FR"/>
              <a:t>Master 272</a:t>
            </a:r>
            <a:endParaRPr lang="fr-FR" dirty="0"/>
          </a:p>
        </p:txBody>
      </p:sp>
      <p:sp>
        <p:nvSpPr>
          <p:cNvPr id="14" name="Espace réservé du numéro de diapositive 5">
            <a:extLst>
              <a:ext uri="{FF2B5EF4-FFF2-40B4-BE49-F238E27FC236}">
                <a16:creationId xmlns:a16="http://schemas.microsoft.com/office/drawing/2014/main" id="{A34D3FCA-CE46-F046-96A8-DD2D21046F55}"/>
              </a:ext>
            </a:extLst>
          </p:cNvPr>
          <p:cNvSpPr>
            <a:spLocks noGrp="1"/>
          </p:cNvSpPr>
          <p:nvPr>
            <p:ph type="sldNum" sz="quarter" idx="4"/>
          </p:nvPr>
        </p:nvSpPr>
        <p:spPr>
          <a:xfrm>
            <a:off x="9699500" y="6511506"/>
            <a:ext cx="1562100" cy="214312"/>
          </a:xfrm>
          <a:prstGeom prst="rect">
            <a:avLst/>
          </a:prstGeom>
        </p:spPr>
        <p:txBody>
          <a:bodyPr/>
          <a:lstStyle>
            <a:lvl1pPr>
              <a:defRPr sz="1100">
                <a:solidFill>
                  <a:schemeClr val="bg1"/>
                </a:solidFill>
              </a:defRPr>
            </a:lvl1pPr>
          </a:lstStyle>
          <a:p>
            <a:fld id="{0D248C8B-23E7-CC47-8D2E-09B4C05D2B56}" type="slidenum">
              <a:rPr lang="fr-FR" smtClean="0"/>
              <a:pPr/>
              <a:t>‹#›</a:t>
            </a:fld>
            <a:endParaRPr lang="fr-FR"/>
          </a:p>
        </p:txBody>
      </p:sp>
    </p:spTree>
    <p:extLst>
      <p:ext uri="{BB962C8B-B14F-4D97-AF65-F5344CB8AC3E}">
        <p14:creationId xmlns:p14="http://schemas.microsoft.com/office/powerpoint/2010/main" val="1273276730"/>
      </p:ext>
    </p:extLst>
  </p:cSld>
  <p:clrMap bg1="lt1" tx1="dk1" bg2="lt2" tx2="dk2" accent1="accent1" accent2="accent2" accent3="accent3" accent4="accent4" accent5="accent5" accent6="accent6" hlink="hlink" folHlink="folHlink"/>
  <p:sldLayoutIdLst>
    <p:sldLayoutId id="2147483654" r:id="rId1"/>
    <p:sldLayoutId id="2147483666" r:id="rId2"/>
    <p:sldLayoutId id="2147483667" r:id="rId3"/>
    <p:sldLayoutId id="2147483655" r:id="rId4"/>
    <p:sldLayoutId id="2147483671" r:id="rId5"/>
    <p:sldLayoutId id="2147483673" r:id="rId6"/>
    <p:sldLayoutId id="2147483657" r:id="rId7"/>
    <p:sldLayoutId id="2147483658" r:id="rId8"/>
    <p:sldLayoutId id="2147483659" r:id="rId9"/>
    <p:sldLayoutId id="2147483662" r:id="rId10"/>
    <p:sldLayoutId id="2147483660" r:id="rId11"/>
    <p:sldLayoutId id="2147483672" r:id="rId12"/>
  </p:sldLayoutIdLst>
  <p:hf hdr="0"/>
  <p:txStyles>
    <p:titleStyle>
      <a:lvl1pPr algn="l" defTabSz="457200" rtl="0" eaLnBrk="1" fontAlgn="base" hangingPunct="1">
        <a:spcBef>
          <a:spcPct val="0"/>
        </a:spcBef>
        <a:spcAft>
          <a:spcPct val="0"/>
        </a:spcAft>
        <a:defRPr sz="2800" b="1" kern="1200">
          <a:solidFill>
            <a:srgbClr val="2F4486"/>
          </a:solidFill>
          <a:latin typeface="Bookman Old Style" panose="02050604050505020204" pitchFamily="18" charset="0"/>
          <a:ea typeface="ＭＳ Ｐゴシック" charset="0"/>
          <a:cs typeface="Bookman Old Style" panose="02050604050505020204" pitchFamily="18" charset="0"/>
        </a:defRPr>
      </a:lvl1pPr>
      <a:lvl2pPr algn="ctr" defTabSz="457200" rtl="0" eaLnBrk="1" fontAlgn="base" hangingPunct="1">
        <a:spcBef>
          <a:spcPct val="0"/>
        </a:spcBef>
        <a:spcAft>
          <a:spcPct val="0"/>
        </a:spcAft>
        <a:defRPr sz="4400">
          <a:solidFill>
            <a:srgbClr val="750037"/>
          </a:solidFill>
          <a:latin typeface="Arial" charset="0"/>
          <a:ea typeface="ＭＳ Ｐゴシック" charset="0"/>
          <a:cs typeface="ＭＳ Ｐゴシック" charset="0"/>
        </a:defRPr>
      </a:lvl2pPr>
      <a:lvl3pPr algn="ctr" defTabSz="457200" rtl="0" eaLnBrk="1" fontAlgn="base" hangingPunct="1">
        <a:spcBef>
          <a:spcPct val="0"/>
        </a:spcBef>
        <a:spcAft>
          <a:spcPct val="0"/>
        </a:spcAft>
        <a:defRPr sz="4400">
          <a:solidFill>
            <a:srgbClr val="750037"/>
          </a:solidFill>
          <a:latin typeface="Arial" charset="0"/>
          <a:ea typeface="ＭＳ Ｐゴシック" charset="0"/>
          <a:cs typeface="ＭＳ Ｐゴシック" charset="0"/>
        </a:defRPr>
      </a:lvl3pPr>
      <a:lvl4pPr algn="ctr" defTabSz="457200" rtl="0" eaLnBrk="1" fontAlgn="base" hangingPunct="1">
        <a:spcBef>
          <a:spcPct val="0"/>
        </a:spcBef>
        <a:spcAft>
          <a:spcPct val="0"/>
        </a:spcAft>
        <a:defRPr sz="4400">
          <a:solidFill>
            <a:srgbClr val="750037"/>
          </a:solidFill>
          <a:latin typeface="Arial" charset="0"/>
          <a:ea typeface="ＭＳ Ｐゴシック" charset="0"/>
          <a:cs typeface="ＭＳ Ｐゴシック" charset="0"/>
        </a:defRPr>
      </a:lvl4pPr>
      <a:lvl5pPr algn="ctr" defTabSz="457200" rtl="0" eaLnBrk="1" fontAlgn="base" hangingPunct="1">
        <a:spcBef>
          <a:spcPct val="0"/>
        </a:spcBef>
        <a:spcAft>
          <a:spcPct val="0"/>
        </a:spcAft>
        <a:defRPr sz="4400">
          <a:solidFill>
            <a:srgbClr val="750037"/>
          </a:solidFill>
          <a:latin typeface="Arial"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bg1"/>
          </a:solidFill>
          <a:latin typeface="Arial"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bg1"/>
          </a:solidFill>
          <a:latin typeface="Arial"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bg1"/>
          </a:solidFill>
          <a:latin typeface="Arial"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bg1"/>
          </a:solidFill>
          <a:latin typeface="Arial"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rgbClr val="55575D"/>
          </a:solidFill>
          <a:latin typeface="+mn-lt"/>
          <a:ea typeface="ＭＳ Ｐゴシック" charset="0"/>
          <a:cs typeface="Trebuchet MS"/>
        </a:defRPr>
      </a:lvl1pPr>
      <a:lvl2pPr marL="742950" indent="-285750" algn="l" defTabSz="457200" rtl="0" eaLnBrk="1" fontAlgn="base" hangingPunct="1">
        <a:spcBef>
          <a:spcPct val="20000"/>
        </a:spcBef>
        <a:spcAft>
          <a:spcPct val="0"/>
        </a:spcAft>
        <a:buFont typeface="Arial" charset="0"/>
        <a:buChar char="–"/>
        <a:defRPr sz="2000" kern="1200">
          <a:solidFill>
            <a:srgbClr val="55575D"/>
          </a:solidFill>
          <a:latin typeface="+mn-lt"/>
          <a:ea typeface="ＭＳ Ｐゴシック" charset="0"/>
          <a:cs typeface="Trebuchet MS"/>
        </a:defRPr>
      </a:lvl2pPr>
      <a:lvl3pPr marL="1143000" indent="-228600" algn="l" defTabSz="457200" rtl="0" eaLnBrk="1" fontAlgn="base" hangingPunct="1">
        <a:spcBef>
          <a:spcPct val="20000"/>
        </a:spcBef>
        <a:spcAft>
          <a:spcPct val="0"/>
        </a:spcAft>
        <a:buFont typeface="Arial" charset="0"/>
        <a:buChar char="•"/>
        <a:defRPr sz="1800" kern="1200">
          <a:solidFill>
            <a:srgbClr val="55575D"/>
          </a:solidFill>
          <a:latin typeface="+mn-lt"/>
          <a:ea typeface="ＭＳ Ｐゴシック" charset="0"/>
          <a:cs typeface="Trebuchet MS"/>
        </a:defRPr>
      </a:lvl3pPr>
      <a:lvl4pPr marL="1600200" indent="-228600" algn="l" defTabSz="457200" rtl="0" eaLnBrk="1" fontAlgn="base" hangingPunct="1">
        <a:spcBef>
          <a:spcPct val="20000"/>
        </a:spcBef>
        <a:spcAft>
          <a:spcPct val="0"/>
        </a:spcAft>
        <a:buFont typeface="Arial" charset="0"/>
        <a:buChar char="–"/>
        <a:defRPr sz="1600" kern="1200">
          <a:solidFill>
            <a:srgbClr val="55575D"/>
          </a:solidFill>
          <a:latin typeface="+mn-lt"/>
          <a:ea typeface="ＭＳ Ｐゴシック" charset="0"/>
          <a:cs typeface="Trebuchet MS"/>
        </a:defRPr>
      </a:lvl4pPr>
      <a:lvl5pPr marL="2057400" indent="-228600" algn="l" defTabSz="457200" rtl="0" eaLnBrk="1" fontAlgn="base" hangingPunct="1">
        <a:spcBef>
          <a:spcPct val="20000"/>
        </a:spcBef>
        <a:spcAft>
          <a:spcPct val="0"/>
        </a:spcAft>
        <a:buFont typeface="Arial" charset="0"/>
        <a:buChar char="»"/>
        <a:defRPr sz="1400" kern="1200">
          <a:solidFill>
            <a:srgbClr val="55575D"/>
          </a:solidFill>
          <a:latin typeface="+mn-lt"/>
          <a:ea typeface="ＭＳ Ｐゴシック" charset="0"/>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www.federalreserve.gov/data/nominal-yield-curve.htm"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75F19-5960-444E-B787-2407AB8601A5}"/>
              </a:ext>
            </a:extLst>
          </p:cNvPr>
          <p:cNvSpPr>
            <a:spLocks noGrp="1"/>
          </p:cNvSpPr>
          <p:nvPr>
            <p:ph type="title"/>
          </p:nvPr>
        </p:nvSpPr>
        <p:spPr/>
        <p:txBody>
          <a:bodyPr/>
          <a:lstStyle/>
          <a:p>
            <a:r>
              <a:rPr lang="fr-FR" dirty="0"/>
              <a:t>Master 272 : Gestion Quantitative / Groupe 9</a:t>
            </a:r>
          </a:p>
        </p:txBody>
      </p:sp>
      <p:sp>
        <p:nvSpPr>
          <p:cNvPr id="3" name="Text Placeholder 2">
            <a:extLst>
              <a:ext uri="{FF2B5EF4-FFF2-40B4-BE49-F238E27FC236}">
                <a16:creationId xmlns:a16="http://schemas.microsoft.com/office/drawing/2014/main" id="{94477B7C-FD82-214A-A957-13B245753A53}"/>
              </a:ext>
            </a:extLst>
          </p:cNvPr>
          <p:cNvSpPr>
            <a:spLocks noGrp="1"/>
          </p:cNvSpPr>
          <p:nvPr>
            <p:ph type="body" sz="quarter" idx="10"/>
          </p:nvPr>
        </p:nvSpPr>
        <p:spPr/>
        <p:txBody>
          <a:bodyPr>
            <a:noAutofit/>
          </a:bodyPr>
          <a:lstStyle/>
          <a:p>
            <a:r>
              <a:rPr lang="fr-FR" dirty="0" err="1"/>
              <a:t>Xiyu</a:t>
            </a:r>
            <a:r>
              <a:rPr lang="fr-FR" dirty="0"/>
              <a:t> Xue</a:t>
            </a:r>
            <a:br>
              <a:rPr lang="fr-FR" dirty="0"/>
            </a:br>
            <a:r>
              <a:rPr lang="fr-FR" dirty="0"/>
              <a:t>Arthikan Rajaratnam</a:t>
            </a:r>
            <a:br>
              <a:rPr lang="fr-FR" dirty="0"/>
            </a:br>
            <a:r>
              <a:rPr lang="fr-FR" dirty="0" err="1"/>
              <a:t>Joudy</a:t>
            </a:r>
            <a:r>
              <a:rPr lang="fr-FR" dirty="0"/>
              <a:t> </a:t>
            </a:r>
            <a:r>
              <a:rPr lang="fr-FR" dirty="0" err="1"/>
              <a:t>Benkaddour</a:t>
            </a:r>
            <a:br>
              <a:rPr lang="fr-FR" dirty="0"/>
            </a:br>
            <a:r>
              <a:rPr lang="fr-FR" dirty="0"/>
              <a:t>Abdoulaye Gaye</a:t>
            </a:r>
          </a:p>
        </p:txBody>
      </p:sp>
    </p:spTree>
    <p:extLst>
      <p:ext uri="{BB962C8B-B14F-4D97-AF65-F5344CB8AC3E}">
        <p14:creationId xmlns:p14="http://schemas.microsoft.com/office/powerpoint/2010/main" val="1617764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DED1D-5EF9-E2D1-73C9-EFC555237AB3}"/>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1CC1E472-3E7A-958B-BF90-4D97B334DAE9}"/>
              </a:ext>
            </a:extLst>
          </p:cNvPr>
          <p:cNvSpPr>
            <a:spLocks noGrp="1"/>
          </p:cNvSpPr>
          <p:nvPr>
            <p:ph type="title"/>
          </p:nvPr>
        </p:nvSpPr>
        <p:spPr/>
        <p:txBody>
          <a:bodyPr/>
          <a:lstStyle/>
          <a:p>
            <a:r>
              <a:rPr lang="fr-FR" dirty="0"/>
              <a:t>I. Data and variables </a:t>
            </a:r>
            <a:r>
              <a:rPr lang="fr-FR" dirty="0" err="1"/>
              <a:t>preparation</a:t>
            </a:r>
            <a:endParaRPr lang="fr-FR" dirty="0"/>
          </a:p>
        </p:txBody>
      </p:sp>
    </p:spTree>
    <p:extLst>
      <p:ext uri="{BB962C8B-B14F-4D97-AF65-F5344CB8AC3E}">
        <p14:creationId xmlns:p14="http://schemas.microsoft.com/office/powerpoint/2010/main" val="3618219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90B6678-11EB-DE4F-89F4-AA08158B39DC}"/>
              </a:ext>
            </a:extLst>
          </p:cNvPr>
          <p:cNvSpPr>
            <a:spLocks noGrp="1"/>
          </p:cNvSpPr>
          <p:nvPr>
            <p:ph sz="half" idx="1"/>
          </p:nvPr>
        </p:nvSpPr>
        <p:spPr>
          <a:xfrm>
            <a:off x="609600" y="1600201"/>
            <a:ext cx="5384800" cy="4525963"/>
          </a:xfrm>
        </p:spPr>
        <p:txBody>
          <a:bodyPr wrap="square" anchor="t">
            <a:normAutofit/>
          </a:bodyPr>
          <a:lstStyle/>
          <a:p>
            <a:pPr marL="114300" indent="0" defTabSz="914400" fontAlgn="auto">
              <a:lnSpc>
                <a:spcPct val="115000"/>
              </a:lnSpc>
              <a:buClr>
                <a:schemeClr val="dk2"/>
              </a:buClr>
              <a:buSzPts val="1800"/>
              <a:buNone/>
              <a:defRPr/>
            </a:pPr>
            <a:r>
              <a:rPr lang="fr-FR" sz="2000" dirty="0">
                <a:solidFill>
                  <a:schemeClr val="dk2"/>
                </a:solidFill>
              </a:rPr>
              <a:t>To </a:t>
            </a:r>
            <a:r>
              <a:rPr lang="fr-FR" sz="2000" dirty="0" err="1">
                <a:solidFill>
                  <a:schemeClr val="dk2"/>
                </a:solidFill>
              </a:rPr>
              <a:t>begin</a:t>
            </a:r>
            <a:r>
              <a:rPr lang="fr-FR" sz="2000" dirty="0">
                <a:solidFill>
                  <a:schemeClr val="dk2"/>
                </a:solidFill>
              </a:rPr>
              <a:t>, </a:t>
            </a:r>
            <a:r>
              <a:rPr lang="fr-FR" sz="2000" dirty="0" err="1">
                <a:solidFill>
                  <a:schemeClr val="dk2"/>
                </a:solidFill>
              </a:rPr>
              <a:t>we</a:t>
            </a:r>
            <a:r>
              <a:rPr lang="fr-FR" sz="2000" dirty="0">
                <a:solidFill>
                  <a:schemeClr val="dk2"/>
                </a:solidFill>
              </a:rPr>
              <a:t> </a:t>
            </a:r>
            <a:r>
              <a:rPr lang="fr-FR" sz="2000" dirty="0" err="1">
                <a:solidFill>
                  <a:schemeClr val="dk2"/>
                </a:solidFill>
              </a:rPr>
              <a:t>transform</a:t>
            </a:r>
            <a:r>
              <a:rPr lang="fr-FR" sz="2000" dirty="0">
                <a:solidFill>
                  <a:schemeClr val="dk2"/>
                </a:solidFill>
              </a:rPr>
              <a:t> the GSW </a:t>
            </a:r>
            <a:r>
              <a:rPr lang="fr-FR" sz="2000" dirty="0" err="1">
                <a:solidFill>
                  <a:schemeClr val="dk2"/>
                </a:solidFill>
              </a:rPr>
              <a:t>database</a:t>
            </a:r>
            <a:r>
              <a:rPr lang="fr-FR" sz="2000" dirty="0">
                <a:solidFill>
                  <a:schemeClr val="dk2"/>
                </a:solidFill>
              </a:rPr>
              <a:t> </a:t>
            </a:r>
            <a:r>
              <a:rPr lang="fr-FR" sz="2000" dirty="0" err="1">
                <a:solidFill>
                  <a:schemeClr val="dk2"/>
                </a:solidFill>
              </a:rPr>
              <a:t>using</a:t>
            </a:r>
            <a:r>
              <a:rPr lang="fr-FR" sz="2000" dirty="0">
                <a:solidFill>
                  <a:schemeClr val="dk2"/>
                </a:solidFill>
              </a:rPr>
              <a:t> the </a:t>
            </a:r>
            <a:r>
              <a:rPr lang="fr-FR" sz="2000" dirty="0">
                <a:solidFill>
                  <a:schemeClr val="dk2"/>
                </a:solidFill>
                <a:hlinkClick r:id="" action="ppaction://noaction">
                  <a:extLst>
                    <a:ext uri="{A12FA001-AC4F-418D-AE19-62706E023703}">
                      <ahyp:hlinkClr xmlns:ahyp="http://schemas.microsoft.com/office/drawing/2018/hyperlinkcolor" val="tx"/>
                    </a:ext>
                  </a:extLst>
                </a:hlinkClick>
              </a:rPr>
              <a:t>Nelson-Siegel-Svensson formula</a:t>
            </a:r>
            <a:r>
              <a:rPr lang="fr-FR" sz="2000" dirty="0">
                <a:solidFill>
                  <a:schemeClr val="dk2"/>
                </a:solidFill>
              </a:rPr>
              <a:t> on Python. This </a:t>
            </a:r>
            <a:r>
              <a:rPr lang="fr-FR" sz="2000" dirty="0" err="1">
                <a:solidFill>
                  <a:schemeClr val="dk2"/>
                </a:solidFill>
              </a:rPr>
              <a:t>involves</a:t>
            </a:r>
            <a:r>
              <a:rPr lang="fr-FR" sz="2000" dirty="0">
                <a:solidFill>
                  <a:schemeClr val="dk2"/>
                </a:solidFill>
              </a:rPr>
              <a:t> </a:t>
            </a:r>
            <a:r>
              <a:rPr lang="fr-FR" sz="2000" dirty="0" err="1">
                <a:solidFill>
                  <a:schemeClr val="dk2"/>
                </a:solidFill>
              </a:rPr>
              <a:t>generating</a:t>
            </a:r>
            <a:r>
              <a:rPr lang="fr-FR" sz="2000" dirty="0">
                <a:solidFill>
                  <a:schemeClr val="dk2"/>
                </a:solidFill>
              </a:rPr>
              <a:t> cross-sections of bond </a:t>
            </a:r>
            <a:r>
              <a:rPr lang="fr-FR" sz="2000" dirty="0" err="1">
                <a:solidFill>
                  <a:schemeClr val="dk2"/>
                </a:solidFill>
              </a:rPr>
              <a:t>yields</a:t>
            </a:r>
            <a:r>
              <a:rPr lang="fr-FR" sz="2000" dirty="0">
                <a:solidFill>
                  <a:schemeClr val="dk2"/>
                </a:solidFill>
              </a:rPr>
              <a:t> </a:t>
            </a:r>
            <a:r>
              <a:rPr lang="fr-FR" sz="2000" dirty="0" err="1">
                <a:solidFill>
                  <a:schemeClr val="dk2"/>
                </a:solidFill>
              </a:rPr>
              <a:t>with</a:t>
            </a:r>
            <a:r>
              <a:rPr lang="fr-FR" sz="2000" dirty="0">
                <a:solidFill>
                  <a:schemeClr val="dk2"/>
                </a:solidFill>
              </a:rPr>
              <a:t> </a:t>
            </a:r>
            <a:r>
              <a:rPr lang="fr-FR" sz="2000" dirty="0" err="1">
                <a:solidFill>
                  <a:schemeClr val="dk2"/>
                </a:solidFill>
              </a:rPr>
              <a:t>varying</a:t>
            </a:r>
            <a:r>
              <a:rPr lang="fr-FR" sz="2000" dirty="0">
                <a:solidFill>
                  <a:schemeClr val="dk2"/>
                </a:solidFill>
              </a:rPr>
              <a:t> </a:t>
            </a:r>
            <a:r>
              <a:rPr lang="fr-FR" sz="2000" dirty="0" err="1">
                <a:solidFill>
                  <a:schemeClr val="dk2"/>
                </a:solidFill>
              </a:rPr>
              <a:t>maturities</a:t>
            </a:r>
            <a:r>
              <a:rPr lang="fr-FR" sz="2000" dirty="0">
                <a:solidFill>
                  <a:schemeClr val="dk2"/>
                </a:solidFill>
              </a:rPr>
              <a:t>.</a:t>
            </a:r>
          </a:p>
          <a:p>
            <a:pPr marL="114300" indent="0" defTabSz="914400" fontAlgn="auto">
              <a:lnSpc>
                <a:spcPct val="115000"/>
              </a:lnSpc>
              <a:buClr>
                <a:schemeClr val="dk2"/>
              </a:buClr>
              <a:buSzPts val="1800"/>
              <a:buNone/>
              <a:defRPr/>
            </a:pPr>
            <a:endParaRPr lang="fr-FR" sz="2000" dirty="0">
              <a:solidFill>
                <a:schemeClr val="dk2"/>
              </a:solidFill>
            </a:endParaRPr>
          </a:p>
          <a:p>
            <a:pPr marL="114300" indent="0" defTabSz="914400" fontAlgn="auto">
              <a:lnSpc>
                <a:spcPct val="115000"/>
              </a:lnSpc>
              <a:buClr>
                <a:schemeClr val="dk2"/>
              </a:buClr>
              <a:buSzPts val="1800"/>
              <a:buNone/>
              <a:defRPr/>
            </a:pPr>
            <a:r>
              <a:rPr lang="fr-FR" sz="2000" dirty="0">
                <a:solidFill>
                  <a:schemeClr val="dk2"/>
                </a:solidFill>
              </a:rPr>
              <a:t>Next, </a:t>
            </a:r>
            <a:r>
              <a:rPr lang="fr-FR" sz="2000" dirty="0" err="1">
                <a:solidFill>
                  <a:schemeClr val="dk2"/>
                </a:solidFill>
              </a:rPr>
              <a:t>we</a:t>
            </a:r>
            <a:r>
              <a:rPr lang="fr-FR" sz="2000" dirty="0">
                <a:solidFill>
                  <a:schemeClr val="dk2"/>
                </a:solidFill>
              </a:rPr>
              <a:t> </a:t>
            </a:r>
            <a:r>
              <a:rPr lang="fr-FR" sz="2000" dirty="0" err="1">
                <a:solidFill>
                  <a:schemeClr val="dk2"/>
                </a:solidFill>
              </a:rPr>
              <a:t>create</a:t>
            </a:r>
            <a:r>
              <a:rPr lang="fr-FR" sz="2000" dirty="0">
                <a:solidFill>
                  <a:schemeClr val="dk2"/>
                </a:solidFill>
              </a:rPr>
              <a:t> a log-return </a:t>
            </a:r>
            <a:r>
              <a:rPr lang="fr-FR" sz="2000" dirty="0" err="1">
                <a:solidFill>
                  <a:schemeClr val="dk2"/>
                </a:solidFill>
              </a:rPr>
              <a:t>dataset</a:t>
            </a:r>
            <a:r>
              <a:rPr lang="fr-FR" sz="2000" dirty="0">
                <a:solidFill>
                  <a:schemeClr val="dk2"/>
                </a:solidFill>
              </a:rPr>
              <a:t>, </a:t>
            </a:r>
            <a:r>
              <a:rPr lang="fr-FR" sz="2000" dirty="0" err="1">
                <a:solidFill>
                  <a:schemeClr val="dk2"/>
                </a:solidFill>
              </a:rPr>
              <a:t>condensing</a:t>
            </a:r>
            <a:r>
              <a:rPr lang="fr-FR" sz="2000" dirty="0">
                <a:solidFill>
                  <a:schemeClr val="dk2"/>
                </a:solidFill>
              </a:rPr>
              <a:t> observations. The first </a:t>
            </a:r>
            <a:r>
              <a:rPr lang="fr-FR" sz="2000" dirty="0" err="1">
                <a:solidFill>
                  <a:schemeClr val="dk2"/>
                </a:solidFill>
              </a:rPr>
              <a:t>column</a:t>
            </a:r>
            <a:r>
              <a:rPr lang="fr-FR" sz="2000" dirty="0">
                <a:solidFill>
                  <a:schemeClr val="dk2"/>
                </a:solidFill>
              </a:rPr>
              <a:t> </a:t>
            </a:r>
            <a:r>
              <a:rPr lang="fr-FR" sz="2000" dirty="0" err="1">
                <a:solidFill>
                  <a:schemeClr val="dk2"/>
                </a:solidFill>
              </a:rPr>
              <a:t>represents</a:t>
            </a:r>
            <a:r>
              <a:rPr lang="fr-FR" sz="2000" dirty="0">
                <a:solidFill>
                  <a:schemeClr val="dk2"/>
                </a:solidFill>
              </a:rPr>
              <a:t> the </a:t>
            </a:r>
            <a:r>
              <a:rPr lang="fr-FR" sz="2000" dirty="0" err="1">
                <a:solidFill>
                  <a:schemeClr val="dk2"/>
                </a:solidFill>
              </a:rPr>
              <a:t>risk</a:t>
            </a:r>
            <a:r>
              <a:rPr lang="fr-FR" sz="2000" dirty="0">
                <a:solidFill>
                  <a:schemeClr val="dk2"/>
                </a:solidFill>
              </a:rPr>
              <a:t>-free return </a:t>
            </a:r>
            <a:r>
              <a:rPr lang="fr-FR" sz="2000" dirty="0" err="1">
                <a:solidFill>
                  <a:schemeClr val="dk2"/>
                </a:solidFill>
              </a:rPr>
              <a:t>so</a:t>
            </a:r>
            <a:r>
              <a:rPr lang="fr-FR" sz="2000" dirty="0">
                <a:solidFill>
                  <a:schemeClr val="dk2"/>
                </a:solidFill>
              </a:rPr>
              <a:t> the one-</a:t>
            </a:r>
            <a:r>
              <a:rPr lang="fr-FR" sz="2000" dirty="0" err="1">
                <a:solidFill>
                  <a:schemeClr val="dk2"/>
                </a:solidFill>
              </a:rPr>
              <a:t>month</a:t>
            </a:r>
            <a:r>
              <a:rPr lang="fr-FR" sz="2000" dirty="0">
                <a:solidFill>
                  <a:schemeClr val="dk2"/>
                </a:solidFill>
              </a:rPr>
              <a:t> </a:t>
            </a:r>
            <a:r>
              <a:rPr lang="fr-FR" sz="2000" dirty="0" err="1">
                <a:solidFill>
                  <a:schemeClr val="dk2"/>
                </a:solidFill>
              </a:rPr>
              <a:t>yield</a:t>
            </a:r>
            <a:r>
              <a:rPr lang="fr-FR" sz="2000" dirty="0">
                <a:solidFill>
                  <a:schemeClr val="dk2"/>
                </a:solidFill>
              </a:rPr>
              <a:t>.</a:t>
            </a:r>
            <a:endParaRPr lang="en-US" sz="2400" dirty="0"/>
          </a:p>
        </p:txBody>
      </p:sp>
      <p:pic>
        <p:nvPicPr>
          <p:cNvPr id="5" name="Content Placeholder 10" descr="A table of numbers with text&#10;&#10;Description automatically generated">
            <a:extLst>
              <a:ext uri="{FF2B5EF4-FFF2-40B4-BE49-F238E27FC236}">
                <a16:creationId xmlns:a16="http://schemas.microsoft.com/office/drawing/2014/main" id="{AC68AF11-80F9-FE24-BDC7-BD8E4B45F488}"/>
              </a:ext>
            </a:extLst>
          </p:cNvPr>
          <p:cNvPicPr>
            <a:picLocks noChangeAspect="1"/>
          </p:cNvPicPr>
          <p:nvPr/>
        </p:nvPicPr>
        <p:blipFill>
          <a:blip r:embed="rId2"/>
          <a:stretch>
            <a:fillRect/>
          </a:stretch>
        </p:blipFill>
        <p:spPr bwMode="auto">
          <a:xfrm>
            <a:off x="6706223" y="1600201"/>
            <a:ext cx="4367554"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8" name="Date Placeholder 7">
            <a:extLst>
              <a:ext uri="{FF2B5EF4-FFF2-40B4-BE49-F238E27FC236}">
                <a16:creationId xmlns:a16="http://schemas.microsoft.com/office/drawing/2014/main" id="{C99D7EAC-EDA6-094B-8E6E-595A86776D66}"/>
              </a:ext>
            </a:extLst>
          </p:cNvPr>
          <p:cNvSpPr>
            <a:spLocks noGrp="1"/>
          </p:cNvSpPr>
          <p:nvPr>
            <p:ph type="dt" sz="half" idx="10"/>
          </p:nvPr>
        </p:nvSpPr>
        <p:spPr>
          <a:xfrm>
            <a:off x="5529609" y="6436100"/>
            <a:ext cx="1447800" cy="365125"/>
          </a:xfrm>
        </p:spPr>
        <p:txBody>
          <a:bodyPr anchor="ctr">
            <a:normAutofit/>
          </a:bodyPr>
          <a:lstStyle/>
          <a:p>
            <a:pPr>
              <a:lnSpc>
                <a:spcPct val="90000"/>
              </a:lnSpc>
              <a:spcAft>
                <a:spcPts val="600"/>
              </a:spcAft>
            </a:pPr>
            <a:r>
              <a:rPr lang="fr-FR" sz="900"/>
              <a:t>Saturday, February 3, 2024</a:t>
            </a:r>
          </a:p>
        </p:txBody>
      </p:sp>
      <p:sp>
        <p:nvSpPr>
          <p:cNvPr id="9" name="Footer Placeholder 8">
            <a:extLst>
              <a:ext uri="{FF2B5EF4-FFF2-40B4-BE49-F238E27FC236}">
                <a16:creationId xmlns:a16="http://schemas.microsoft.com/office/drawing/2014/main" id="{5445A1F4-9EF2-03F9-6CD5-CDCB7D1B6F69}"/>
              </a:ext>
            </a:extLst>
          </p:cNvPr>
          <p:cNvSpPr>
            <a:spLocks noGrp="1"/>
          </p:cNvSpPr>
          <p:nvPr>
            <p:ph type="ftr" sz="quarter" idx="11"/>
          </p:nvPr>
        </p:nvSpPr>
        <p:spPr>
          <a:xfrm>
            <a:off x="2005004" y="6444767"/>
            <a:ext cx="3261784" cy="365125"/>
          </a:xfrm>
        </p:spPr>
        <p:txBody>
          <a:bodyPr anchor="ctr">
            <a:normAutofit/>
          </a:bodyPr>
          <a:lstStyle/>
          <a:p>
            <a:pPr>
              <a:spcAft>
                <a:spcPts val="600"/>
              </a:spcAft>
            </a:pPr>
            <a:r>
              <a:rPr lang="fr-FR"/>
              <a:t>Master 272</a:t>
            </a:r>
          </a:p>
        </p:txBody>
      </p:sp>
      <p:sp>
        <p:nvSpPr>
          <p:cNvPr id="10" name="Slide Number Placeholder 9">
            <a:extLst>
              <a:ext uri="{FF2B5EF4-FFF2-40B4-BE49-F238E27FC236}">
                <a16:creationId xmlns:a16="http://schemas.microsoft.com/office/drawing/2014/main" id="{147530BE-0E49-CC9E-0A25-2DE81B726804}"/>
              </a:ext>
            </a:extLst>
          </p:cNvPr>
          <p:cNvSpPr>
            <a:spLocks noGrp="1"/>
          </p:cNvSpPr>
          <p:nvPr>
            <p:ph type="sldNum" sz="quarter" idx="12"/>
          </p:nvPr>
        </p:nvSpPr>
        <p:spPr>
          <a:xfrm>
            <a:off x="9753262" y="6520173"/>
            <a:ext cx="1562100" cy="214312"/>
          </a:xfrm>
        </p:spPr>
        <p:txBody>
          <a:bodyPr>
            <a:normAutofit/>
          </a:bodyPr>
          <a:lstStyle/>
          <a:p>
            <a:pPr>
              <a:lnSpc>
                <a:spcPct val="90000"/>
              </a:lnSpc>
              <a:spcAft>
                <a:spcPts val="600"/>
              </a:spcAft>
            </a:pPr>
            <a:fld id="{0D248C8B-23E7-CC47-8D2E-09B4C05D2B56}" type="slidenum">
              <a:rPr lang="fr-FR" sz="800" smtClean="0"/>
              <a:pPr>
                <a:lnSpc>
                  <a:spcPct val="90000"/>
                </a:lnSpc>
                <a:spcAft>
                  <a:spcPts val="600"/>
                </a:spcAft>
              </a:pPr>
              <a:t>11</a:t>
            </a:fld>
            <a:endParaRPr lang="fr-FR" sz="800"/>
          </a:p>
        </p:txBody>
      </p:sp>
      <p:sp>
        <p:nvSpPr>
          <p:cNvPr id="2" name="Titre 1">
            <a:extLst>
              <a:ext uri="{FF2B5EF4-FFF2-40B4-BE49-F238E27FC236}">
                <a16:creationId xmlns:a16="http://schemas.microsoft.com/office/drawing/2014/main" id="{5F354C41-1A3B-7141-B6F0-3B5166D7C6F4}"/>
              </a:ext>
            </a:extLst>
          </p:cNvPr>
          <p:cNvSpPr>
            <a:spLocks noGrp="1"/>
          </p:cNvSpPr>
          <p:nvPr>
            <p:ph type="title"/>
          </p:nvPr>
        </p:nvSpPr>
        <p:spPr>
          <a:xfrm>
            <a:off x="609599" y="633481"/>
            <a:ext cx="10972801" cy="472583"/>
          </a:xfrm>
        </p:spPr>
        <p:txBody>
          <a:bodyPr wrap="square" anchor="ctr">
            <a:normAutofit/>
          </a:bodyPr>
          <a:lstStyle/>
          <a:p>
            <a:pPr>
              <a:lnSpc>
                <a:spcPct val="90000"/>
              </a:lnSpc>
            </a:pPr>
            <a:r>
              <a:rPr lang="en-GB" sz="1800"/>
              <a:t>Table 1 : Comparison of GSW yields over NSS yields for maturities up to thirty months</a:t>
            </a:r>
            <a:endParaRPr lang="fr-FR" sz="1800"/>
          </a:p>
        </p:txBody>
      </p:sp>
      <p:sp>
        <p:nvSpPr>
          <p:cNvPr id="4" name="Espace réservé du contenu 3">
            <a:extLst>
              <a:ext uri="{FF2B5EF4-FFF2-40B4-BE49-F238E27FC236}">
                <a16:creationId xmlns:a16="http://schemas.microsoft.com/office/drawing/2014/main" id="{34E16EE0-4953-D24C-8A8A-1D85A389160D}"/>
              </a:ext>
            </a:extLst>
          </p:cNvPr>
          <p:cNvSpPr>
            <a:spLocks noGrp="1"/>
          </p:cNvSpPr>
          <p:nvPr>
            <p:ph sz="quarter" idx="14"/>
          </p:nvPr>
        </p:nvSpPr>
        <p:spPr>
          <a:xfrm>
            <a:off x="609600" y="288925"/>
            <a:ext cx="9805988" cy="344488"/>
          </a:xfrm>
        </p:spPr>
        <p:txBody>
          <a:bodyPr wrap="square" anchor="t">
            <a:normAutofit/>
          </a:bodyPr>
          <a:lstStyle/>
          <a:p>
            <a:r>
              <a:rPr lang="fr-FR" dirty="0"/>
              <a:t>I. Data and variables </a:t>
            </a:r>
            <a:r>
              <a:rPr lang="fr-FR" dirty="0" err="1"/>
              <a:t>preparation</a:t>
            </a:r>
            <a:endParaRPr lang="fr-FR" dirty="0"/>
          </a:p>
        </p:txBody>
      </p:sp>
    </p:spTree>
    <p:extLst>
      <p:ext uri="{BB962C8B-B14F-4D97-AF65-F5344CB8AC3E}">
        <p14:creationId xmlns:p14="http://schemas.microsoft.com/office/powerpoint/2010/main" val="1250778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62A93-3323-051C-26DA-E9B4E722C2E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59A1A50-53E0-8661-661C-497B851D8652}"/>
              </a:ext>
            </a:extLst>
          </p:cNvPr>
          <p:cNvSpPr>
            <a:spLocks noGrp="1"/>
          </p:cNvSpPr>
          <p:nvPr>
            <p:ph type="title"/>
          </p:nvPr>
        </p:nvSpPr>
        <p:spPr/>
        <p:txBody>
          <a:bodyPr/>
          <a:lstStyle/>
          <a:p>
            <a:r>
              <a:rPr lang="fr-FR" dirty="0"/>
              <a:t>Calculation of the </a:t>
            </a:r>
            <a:r>
              <a:rPr lang="fr-FR" dirty="0" err="1"/>
              <a:t>price</a:t>
            </a:r>
            <a:r>
              <a:rPr lang="fr-FR" dirty="0"/>
              <a:t>, </a:t>
            </a:r>
            <a:r>
              <a:rPr lang="fr-FR" dirty="0" err="1"/>
              <a:t>risk</a:t>
            </a:r>
            <a:r>
              <a:rPr lang="fr-FR" dirty="0"/>
              <a:t>-free return, and </a:t>
            </a:r>
            <a:r>
              <a:rPr lang="fr-FR" dirty="0" err="1"/>
              <a:t>excess</a:t>
            </a:r>
            <a:r>
              <a:rPr lang="fr-FR" dirty="0"/>
              <a:t> return </a:t>
            </a:r>
            <a:r>
              <a:rPr lang="fr-FR" dirty="0" err="1"/>
              <a:t>dataframes</a:t>
            </a:r>
            <a:endParaRPr lang="fr-FR" dirty="0"/>
          </a:p>
        </p:txBody>
      </p:sp>
      <mc:AlternateContent xmlns:mc="http://schemas.openxmlformats.org/markup-compatibility/2006">
        <mc:Choice xmlns:a14="http://schemas.microsoft.com/office/drawing/2010/main" Requires="a14">
          <p:sp>
            <p:nvSpPr>
              <p:cNvPr id="3" name="Espace réservé du contenu 2">
                <a:extLst>
                  <a:ext uri="{FF2B5EF4-FFF2-40B4-BE49-F238E27FC236}">
                    <a16:creationId xmlns:a16="http://schemas.microsoft.com/office/drawing/2014/main" id="{BC1BBA82-DE24-7C2F-FBC9-18ADE4BD23B8}"/>
                  </a:ext>
                </a:extLst>
              </p:cNvPr>
              <p:cNvSpPr>
                <a:spLocks noGrp="1"/>
              </p:cNvSpPr>
              <p:nvPr>
                <p:ph sz="quarter" idx="13"/>
              </p:nvPr>
            </p:nvSpPr>
            <p:spPr/>
            <p:txBody>
              <a:bodyPr/>
              <a:lstStyle/>
              <a:p>
                <a:pPr marL="114300" indent="0" defTabSz="914400" fontAlgn="auto">
                  <a:lnSpc>
                    <a:spcPct val="115000"/>
                  </a:lnSpc>
                  <a:buClr>
                    <a:schemeClr val="dk2"/>
                  </a:buClr>
                  <a:buSzPts val="1800"/>
                  <a:buNone/>
                  <a:defRPr/>
                </a:pPr>
                <a:r>
                  <a:rPr lang="fr-FR" sz="2400" dirty="0">
                    <a:solidFill>
                      <a:schemeClr val="dk2"/>
                    </a:solidFill>
                  </a:rPr>
                  <a:t>Then </a:t>
                </a:r>
                <a:r>
                  <a:rPr lang="fr-FR" sz="2400" dirty="0" err="1">
                    <a:solidFill>
                      <a:schemeClr val="dk2"/>
                    </a:solidFill>
                  </a:rPr>
                  <a:t>we</a:t>
                </a:r>
                <a:r>
                  <a:rPr lang="fr-FR" sz="2400" dirty="0">
                    <a:solidFill>
                      <a:schemeClr val="dk2"/>
                    </a:solidFill>
                  </a:rPr>
                  <a:t> </a:t>
                </a:r>
                <a:r>
                  <a:rPr lang="fr-FR" sz="2400" dirty="0" err="1">
                    <a:solidFill>
                      <a:schemeClr val="dk2"/>
                    </a:solidFill>
                  </a:rPr>
                  <a:t>transform</a:t>
                </a:r>
                <a:r>
                  <a:rPr lang="fr-FR" sz="2400" dirty="0">
                    <a:solidFill>
                      <a:schemeClr val="dk2"/>
                    </a:solidFill>
                  </a:rPr>
                  <a:t> the </a:t>
                </a:r>
                <a:r>
                  <a:rPr lang="fr-FR" sz="2400" dirty="0" err="1">
                    <a:solidFill>
                      <a:schemeClr val="dk2"/>
                    </a:solidFill>
                  </a:rPr>
                  <a:t>dataset</a:t>
                </a:r>
                <a:r>
                  <a:rPr lang="fr-FR" sz="2400" dirty="0">
                    <a:solidFill>
                      <a:schemeClr val="dk2"/>
                    </a:solidFill>
                  </a:rPr>
                  <a:t> by </a:t>
                </a:r>
                <a:r>
                  <a:rPr lang="fr-FR" sz="2400" dirty="0" err="1">
                    <a:solidFill>
                      <a:schemeClr val="dk2"/>
                    </a:solidFill>
                  </a:rPr>
                  <a:t>computing</a:t>
                </a:r>
                <a:r>
                  <a:rPr lang="fr-FR" sz="2400" dirty="0">
                    <a:solidFill>
                      <a:schemeClr val="dk2"/>
                    </a:solidFill>
                  </a:rPr>
                  <a:t> the </a:t>
                </a:r>
                <a:r>
                  <a:rPr lang="fr-FR" sz="2400" dirty="0" err="1">
                    <a:solidFill>
                      <a:schemeClr val="dk2"/>
                    </a:solidFill>
                  </a:rPr>
                  <a:t>prices</a:t>
                </a:r>
                <a:r>
                  <a:rPr lang="fr-FR" sz="2400" dirty="0">
                    <a:solidFill>
                      <a:schemeClr val="dk2"/>
                    </a:solidFill>
                  </a:rPr>
                  <a:t> of </a:t>
                </a:r>
                <a:r>
                  <a:rPr lang="fr-FR" sz="2400" dirty="0" err="1">
                    <a:solidFill>
                      <a:schemeClr val="dk2"/>
                    </a:solidFill>
                  </a:rPr>
                  <a:t>zero</a:t>
                </a:r>
                <a:r>
                  <a:rPr lang="fr-FR" sz="2400" dirty="0">
                    <a:solidFill>
                      <a:schemeClr val="dk2"/>
                    </a:solidFill>
                  </a:rPr>
                  <a:t>-coupon bonds </a:t>
                </a:r>
                <a:r>
                  <a:rPr lang="fr-FR" sz="2400" dirty="0" err="1">
                    <a:solidFill>
                      <a:schemeClr val="dk2"/>
                    </a:solidFill>
                  </a:rPr>
                  <a:t>based</a:t>
                </a:r>
                <a:r>
                  <a:rPr lang="fr-FR" sz="2400" dirty="0">
                    <a:solidFill>
                      <a:schemeClr val="dk2"/>
                    </a:solidFill>
                  </a:rPr>
                  <a:t> on </a:t>
                </a:r>
                <a:r>
                  <a:rPr lang="fr-FR" sz="2400" dirty="0" err="1">
                    <a:solidFill>
                      <a:schemeClr val="dk2"/>
                    </a:solidFill>
                  </a:rPr>
                  <a:t>yield</a:t>
                </a:r>
                <a:r>
                  <a:rPr lang="fr-FR" sz="2400" dirty="0">
                    <a:solidFill>
                      <a:schemeClr val="dk2"/>
                    </a:solidFill>
                  </a:rPr>
                  <a:t> and </a:t>
                </a:r>
                <a:r>
                  <a:rPr lang="fr-FR" sz="2400" dirty="0" err="1">
                    <a:solidFill>
                      <a:schemeClr val="dk2"/>
                    </a:solidFill>
                  </a:rPr>
                  <a:t>maturity</a:t>
                </a:r>
                <a:r>
                  <a:rPr lang="fr-FR" sz="2400" dirty="0">
                    <a:solidFill>
                      <a:schemeClr val="dk2"/>
                    </a:solidFill>
                  </a:rPr>
                  <a:t> :</a:t>
                </a:r>
              </a:p>
              <a:p>
                <a:pPr marL="114300" indent="0" defTabSz="914400" fontAlgn="auto">
                  <a:lnSpc>
                    <a:spcPct val="115000"/>
                  </a:lnSpc>
                  <a:buClr>
                    <a:schemeClr val="dk2"/>
                  </a:buClr>
                  <a:buSzPts val="1800"/>
                  <a:buNone/>
                  <a:defRPr/>
                </a:pPr>
                <a14:m>
                  <m:oMathPara xmlns:m="http://schemas.openxmlformats.org/officeDocument/2006/math">
                    <m:oMathParaPr>
                      <m:jc m:val="centerGroup"/>
                    </m:oMathParaPr>
                    <m:oMath xmlns:m="http://schemas.openxmlformats.org/officeDocument/2006/math">
                      <m:r>
                        <a:rPr lang="en-FR">
                          <a:solidFill>
                            <a:schemeClr val="dk2"/>
                          </a:solidFill>
                          <a:latin typeface="Cambria Math" panose="02040503050406030204" pitchFamily="18" charset="0"/>
                          <a:ea typeface="Cambria Math" panose="02040503050406030204" pitchFamily="18" charset="0"/>
                        </a:rPr>
                        <m:t>𝑃</m:t>
                      </m:r>
                      <m:r>
                        <a:rPr lang="en-FR">
                          <a:solidFill>
                            <a:schemeClr val="dk2"/>
                          </a:solidFill>
                          <a:latin typeface="Cambria Math" panose="02040503050406030204" pitchFamily="18" charset="0"/>
                          <a:ea typeface="Cambria Math" panose="02040503050406030204" pitchFamily="18" charset="0"/>
                        </a:rPr>
                        <m:t>=</m:t>
                      </m:r>
                      <m:func>
                        <m:funcPr>
                          <m:ctrlPr>
                            <a:rPr lang="en-FR" i="1">
                              <a:solidFill>
                                <a:schemeClr val="dk2"/>
                              </a:solidFill>
                              <a:latin typeface="Cambria Math" panose="02040503050406030204" pitchFamily="18" charset="0"/>
                              <a:ea typeface="Cambria Math" panose="02040503050406030204" pitchFamily="18" charset="0"/>
                            </a:rPr>
                          </m:ctrlPr>
                        </m:funcPr>
                        <m:fName>
                          <m:r>
                            <m:rPr>
                              <m:sty m:val="p"/>
                            </m:rPr>
                            <a:rPr lang="en-FR">
                              <a:solidFill>
                                <a:schemeClr val="dk2"/>
                              </a:solidFill>
                              <a:latin typeface="Cambria Math" panose="02040503050406030204" pitchFamily="18" charset="0"/>
                              <a:ea typeface="Cambria Math" panose="02040503050406030204" pitchFamily="18" charset="0"/>
                            </a:rPr>
                            <m:t>exp</m:t>
                          </m:r>
                        </m:fName>
                        <m:e>
                          <m:d>
                            <m:dPr>
                              <m:ctrlPr>
                                <a:rPr lang="en-FR" i="1">
                                  <a:solidFill>
                                    <a:schemeClr val="dk2"/>
                                  </a:solidFill>
                                  <a:latin typeface="Cambria Math" panose="02040503050406030204" pitchFamily="18" charset="0"/>
                                  <a:ea typeface="Cambria Math" panose="02040503050406030204" pitchFamily="18" charset="0"/>
                                </a:rPr>
                              </m:ctrlPr>
                            </m:dPr>
                            <m:e>
                              <m:r>
                                <a:rPr lang="en-FR">
                                  <a:solidFill>
                                    <a:schemeClr val="dk2"/>
                                  </a:solidFill>
                                  <a:latin typeface="Cambria Math" panose="02040503050406030204" pitchFamily="18" charset="0"/>
                                  <a:ea typeface="Cambria Math" panose="02040503050406030204" pitchFamily="18" charset="0"/>
                                </a:rPr>
                                <m:t>−</m:t>
                              </m:r>
                              <m:r>
                                <a:rPr lang="en-FR">
                                  <a:solidFill>
                                    <a:schemeClr val="dk2"/>
                                  </a:solidFill>
                                  <a:latin typeface="Cambria Math" panose="02040503050406030204" pitchFamily="18" charset="0"/>
                                  <a:ea typeface="Cambria Math" panose="02040503050406030204" pitchFamily="18" charset="0"/>
                                </a:rPr>
                                <m:t>𝑦</m:t>
                              </m:r>
                              <m:r>
                                <a:rPr lang="en-FR">
                                  <a:solidFill>
                                    <a:schemeClr val="dk2"/>
                                  </a:solidFill>
                                  <a:latin typeface="Cambria Math" panose="02040503050406030204" pitchFamily="18" charset="0"/>
                                  <a:ea typeface="Cambria Math" panose="02040503050406030204" pitchFamily="18" charset="0"/>
                                </a:rPr>
                                <m:t>⋅</m:t>
                              </m:r>
                              <m:r>
                                <a:rPr lang="en-FR">
                                  <a:solidFill>
                                    <a:schemeClr val="dk2"/>
                                  </a:solidFill>
                                  <a:latin typeface="Cambria Math" panose="02040503050406030204" pitchFamily="18" charset="0"/>
                                  <a:ea typeface="Cambria Math" panose="02040503050406030204" pitchFamily="18" charset="0"/>
                                </a:rPr>
                                <m:t>𝑇</m:t>
                              </m:r>
                            </m:e>
                          </m:d>
                        </m:e>
                      </m:func>
                    </m:oMath>
                  </m:oMathPara>
                </a14:m>
                <a:endParaRPr lang="en-FR" dirty="0">
                  <a:solidFill>
                    <a:schemeClr val="dk2"/>
                  </a:solidFill>
                  <a:latin typeface="Cambria Math" panose="02040503050406030204" pitchFamily="18" charset="0"/>
                  <a:ea typeface="Cambria Math" panose="02040503050406030204" pitchFamily="18" charset="0"/>
                </a:endParaRPr>
              </a:p>
              <a:p>
                <a:pPr marL="114300" indent="0" defTabSz="914400" fontAlgn="auto">
                  <a:lnSpc>
                    <a:spcPct val="115000"/>
                  </a:lnSpc>
                  <a:buClr>
                    <a:schemeClr val="dk2"/>
                  </a:buClr>
                  <a:buSzPts val="1800"/>
                  <a:buNone/>
                  <a:defRPr/>
                </a:pPr>
                <a:endParaRPr lang="en-FR" dirty="0">
                  <a:solidFill>
                    <a:schemeClr val="dk2"/>
                  </a:solidFill>
                  <a:latin typeface="Cambria Math" panose="02040503050406030204" pitchFamily="18" charset="0"/>
                  <a:ea typeface="Cambria Math" panose="02040503050406030204" pitchFamily="18" charset="0"/>
                </a:endParaRPr>
              </a:p>
              <a:p>
                <a:pPr marL="0" indent="0">
                  <a:buNone/>
                </a:pPr>
                <a:r>
                  <a:rPr lang="fr-FR" dirty="0">
                    <a:solidFill>
                      <a:schemeClr val="dk2"/>
                    </a:solidFill>
                  </a:rPr>
                  <a:t>The </a:t>
                </a:r>
                <a:r>
                  <a:rPr lang="fr-FR" dirty="0" err="1">
                    <a:solidFill>
                      <a:schemeClr val="dk2"/>
                    </a:solidFill>
                  </a:rPr>
                  <a:t>excess</a:t>
                </a:r>
                <a:r>
                  <a:rPr lang="fr-FR" dirty="0">
                    <a:solidFill>
                      <a:schemeClr val="dk2"/>
                    </a:solidFill>
                  </a:rPr>
                  <a:t> return </a:t>
                </a:r>
                <a:r>
                  <a:rPr lang="fr-FR" dirty="0" err="1">
                    <a:solidFill>
                      <a:schemeClr val="dk2"/>
                    </a:solidFill>
                  </a:rPr>
                  <a:t>calculation</a:t>
                </a:r>
                <a:r>
                  <a:rPr lang="fr-FR" dirty="0">
                    <a:solidFill>
                      <a:schemeClr val="dk2"/>
                    </a:solidFill>
                  </a:rPr>
                  <a:t> </a:t>
                </a:r>
                <a:r>
                  <a:rPr lang="fr-FR" dirty="0" err="1">
                    <a:solidFill>
                      <a:schemeClr val="dk2"/>
                    </a:solidFill>
                  </a:rPr>
                  <a:t>follows</a:t>
                </a:r>
                <a:r>
                  <a:rPr lang="fr-FR" dirty="0">
                    <a:solidFill>
                      <a:schemeClr val="dk2"/>
                    </a:solidFill>
                  </a:rPr>
                  <a:t>:</a:t>
                </a:r>
              </a:p>
              <a:p>
                <a:pPr marL="0" indent="0">
                  <a:buNone/>
                </a:pPr>
                <a:endParaRPr lang="fr-FR" dirty="0">
                  <a:solidFill>
                    <a:schemeClr val="dk2"/>
                  </a:solidFill>
                </a:endParaRPr>
              </a:p>
              <a:p>
                <a:pPr marL="0" indent="0">
                  <a:buFont typeface="Arial" charset="0"/>
                  <a:buNone/>
                </a:pPr>
                <a14:m>
                  <m:oMathPara xmlns:m="http://schemas.openxmlformats.org/officeDocument/2006/math">
                    <m:oMathParaPr>
                      <m:jc m:val="centerGroup"/>
                    </m:oMathParaPr>
                    <m:oMath xmlns:m="http://schemas.openxmlformats.org/officeDocument/2006/math">
                      <m:r>
                        <a:rPr lang="en-FR">
                          <a:solidFill>
                            <a:schemeClr val="dk2"/>
                          </a:solidFill>
                          <a:latin typeface="Cambria Math" panose="02040503050406030204" pitchFamily="18" charset="0"/>
                        </a:rPr>
                        <m:t>𝑟</m:t>
                      </m:r>
                      <m:sSubSup>
                        <m:sSubSupPr>
                          <m:ctrlPr>
                            <a:rPr lang="en-FR" i="1">
                              <a:solidFill>
                                <a:schemeClr val="dk2"/>
                              </a:solidFill>
                              <a:latin typeface="Cambria Math" panose="02040503050406030204" pitchFamily="18" charset="0"/>
                            </a:rPr>
                          </m:ctrlPr>
                        </m:sSubSupPr>
                        <m:e>
                          <m:r>
                            <a:rPr lang="en-FR">
                              <a:solidFill>
                                <a:schemeClr val="dk2"/>
                              </a:solidFill>
                              <a:latin typeface="Cambria Math" panose="02040503050406030204" pitchFamily="18" charset="0"/>
                            </a:rPr>
                            <m:t>𝑥</m:t>
                          </m:r>
                        </m:e>
                        <m:sub>
                          <m:r>
                            <a:rPr lang="en-FR">
                              <a:solidFill>
                                <a:schemeClr val="dk2"/>
                              </a:solidFill>
                              <a:latin typeface="Cambria Math" panose="02040503050406030204" pitchFamily="18" charset="0"/>
                            </a:rPr>
                            <m:t>𝑡</m:t>
                          </m:r>
                          <m:r>
                            <a:rPr lang="en-FR">
                              <a:solidFill>
                                <a:schemeClr val="dk2"/>
                              </a:solidFill>
                              <a:latin typeface="Cambria Math" panose="02040503050406030204" pitchFamily="18" charset="0"/>
                            </a:rPr>
                            <m:t>+1</m:t>
                          </m:r>
                        </m:sub>
                        <m:sup>
                          <m:d>
                            <m:dPr>
                              <m:ctrlPr>
                                <a:rPr lang="en-FR" i="1">
                                  <a:solidFill>
                                    <a:schemeClr val="dk2"/>
                                  </a:solidFill>
                                  <a:latin typeface="Cambria Math" panose="02040503050406030204" pitchFamily="18" charset="0"/>
                                </a:rPr>
                              </m:ctrlPr>
                            </m:dPr>
                            <m:e>
                              <m:r>
                                <a:rPr lang="en-FR">
                                  <a:solidFill>
                                    <a:schemeClr val="dk2"/>
                                  </a:solidFill>
                                  <a:latin typeface="Cambria Math" panose="02040503050406030204" pitchFamily="18" charset="0"/>
                                </a:rPr>
                                <m:t>𝑛</m:t>
                              </m:r>
                              <m:r>
                                <a:rPr lang="en-FR">
                                  <a:solidFill>
                                    <a:schemeClr val="dk2"/>
                                  </a:solidFill>
                                  <a:latin typeface="Cambria Math" panose="02040503050406030204" pitchFamily="18" charset="0"/>
                                </a:rPr>
                                <m:t>−1</m:t>
                              </m:r>
                            </m:e>
                          </m:d>
                        </m:sup>
                      </m:sSubSup>
                      <m:r>
                        <a:rPr lang="en-FR">
                          <a:solidFill>
                            <a:schemeClr val="dk2"/>
                          </a:solidFill>
                          <a:latin typeface="Cambria Math" panose="02040503050406030204" pitchFamily="18" charset="0"/>
                        </a:rPr>
                        <m:t>= </m:t>
                      </m:r>
                      <m:r>
                        <a:rPr lang="en-FR">
                          <a:solidFill>
                            <a:schemeClr val="dk2"/>
                          </a:solidFill>
                          <a:latin typeface="Cambria Math" panose="02040503050406030204" pitchFamily="18" charset="0"/>
                        </a:rPr>
                        <m:t>𝑙𝑛</m:t>
                      </m:r>
                      <m:sSubSup>
                        <m:sSubSupPr>
                          <m:ctrlPr>
                            <a:rPr lang="en-FR" i="1">
                              <a:solidFill>
                                <a:schemeClr val="dk2"/>
                              </a:solidFill>
                              <a:latin typeface="Cambria Math" panose="02040503050406030204" pitchFamily="18" charset="0"/>
                            </a:rPr>
                          </m:ctrlPr>
                        </m:sSubSupPr>
                        <m:e>
                          <m:r>
                            <a:rPr lang="fr-FR">
                              <a:solidFill>
                                <a:schemeClr val="dk2"/>
                              </a:solidFill>
                              <a:latin typeface="Cambria Math" panose="02040503050406030204" pitchFamily="18" charset="0"/>
                            </a:rPr>
                            <m:t>𝑃</m:t>
                          </m:r>
                        </m:e>
                        <m:sub>
                          <m:r>
                            <a:rPr lang="en-FR">
                              <a:solidFill>
                                <a:schemeClr val="dk2"/>
                              </a:solidFill>
                              <a:latin typeface="Cambria Math" panose="02040503050406030204" pitchFamily="18" charset="0"/>
                            </a:rPr>
                            <m:t>𝑡</m:t>
                          </m:r>
                          <m:r>
                            <a:rPr lang="en-FR">
                              <a:solidFill>
                                <a:schemeClr val="dk2"/>
                              </a:solidFill>
                              <a:latin typeface="Cambria Math" panose="02040503050406030204" pitchFamily="18" charset="0"/>
                            </a:rPr>
                            <m:t>+1</m:t>
                          </m:r>
                        </m:sub>
                        <m:sup>
                          <m:d>
                            <m:dPr>
                              <m:ctrlPr>
                                <a:rPr lang="en-FR" i="1">
                                  <a:solidFill>
                                    <a:schemeClr val="dk2"/>
                                  </a:solidFill>
                                  <a:latin typeface="Cambria Math" panose="02040503050406030204" pitchFamily="18" charset="0"/>
                                </a:rPr>
                              </m:ctrlPr>
                            </m:dPr>
                            <m:e>
                              <m:r>
                                <a:rPr lang="en-FR">
                                  <a:solidFill>
                                    <a:schemeClr val="dk2"/>
                                  </a:solidFill>
                                  <a:latin typeface="Cambria Math" panose="02040503050406030204" pitchFamily="18" charset="0"/>
                                </a:rPr>
                                <m:t>𝑛</m:t>
                              </m:r>
                              <m:r>
                                <a:rPr lang="en-FR">
                                  <a:solidFill>
                                    <a:schemeClr val="dk2"/>
                                  </a:solidFill>
                                  <a:latin typeface="Cambria Math" panose="02040503050406030204" pitchFamily="18" charset="0"/>
                                </a:rPr>
                                <m:t>−1</m:t>
                              </m:r>
                            </m:e>
                          </m:d>
                        </m:sup>
                      </m:sSubSup>
                      <m:r>
                        <a:rPr lang="en-FR">
                          <a:solidFill>
                            <a:schemeClr val="dk2"/>
                          </a:solidFill>
                          <a:latin typeface="Cambria Math" panose="02040503050406030204" pitchFamily="18" charset="0"/>
                        </a:rPr>
                        <m:t>−</m:t>
                      </m:r>
                      <m:r>
                        <a:rPr lang="en-FR">
                          <a:solidFill>
                            <a:schemeClr val="dk2"/>
                          </a:solidFill>
                          <a:latin typeface="Cambria Math" panose="02040503050406030204" pitchFamily="18" charset="0"/>
                        </a:rPr>
                        <m:t>𝑙𝑛</m:t>
                      </m:r>
                      <m:sSubSup>
                        <m:sSubSupPr>
                          <m:ctrlPr>
                            <a:rPr lang="en-FR" i="1">
                              <a:solidFill>
                                <a:schemeClr val="dk2"/>
                              </a:solidFill>
                              <a:latin typeface="Cambria Math" panose="02040503050406030204" pitchFamily="18" charset="0"/>
                            </a:rPr>
                          </m:ctrlPr>
                        </m:sSubSupPr>
                        <m:e>
                          <m:r>
                            <a:rPr lang="en-FR">
                              <a:solidFill>
                                <a:schemeClr val="dk2"/>
                              </a:solidFill>
                              <a:latin typeface="Cambria Math" panose="02040503050406030204" pitchFamily="18" charset="0"/>
                            </a:rPr>
                            <m:t>𝑃</m:t>
                          </m:r>
                        </m:e>
                        <m:sub>
                          <m:r>
                            <a:rPr lang="en-FR">
                              <a:solidFill>
                                <a:schemeClr val="dk2"/>
                              </a:solidFill>
                              <a:latin typeface="Cambria Math" panose="02040503050406030204" pitchFamily="18" charset="0"/>
                            </a:rPr>
                            <m:t>𝑡</m:t>
                          </m:r>
                        </m:sub>
                        <m:sup>
                          <m:d>
                            <m:dPr>
                              <m:ctrlPr>
                                <a:rPr lang="en-FR" i="1">
                                  <a:solidFill>
                                    <a:schemeClr val="dk2"/>
                                  </a:solidFill>
                                  <a:latin typeface="Cambria Math" panose="02040503050406030204" pitchFamily="18" charset="0"/>
                                </a:rPr>
                              </m:ctrlPr>
                            </m:dPr>
                            <m:e>
                              <m:r>
                                <a:rPr lang="en-FR">
                                  <a:solidFill>
                                    <a:schemeClr val="dk2"/>
                                  </a:solidFill>
                                  <a:latin typeface="Cambria Math" panose="02040503050406030204" pitchFamily="18" charset="0"/>
                                </a:rPr>
                                <m:t>𝑛</m:t>
                              </m:r>
                            </m:e>
                          </m:d>
                        </m:sup>
                      </m:sSubSup>
                      <m:r>
                        <a:rPr lang="en-FR">
                          <a:solidFill>
                            <a:schemeClr val="dk2"/>
                          </a:solidFill>
                          <a:latin typeface="Cambria Math" panose="02040503050406030204" pitchFamily="18" charset="0"/>
                        </a:rPr>
                        <m:t>−</m:t>
                      </m:r>
                      <m:sSub>
                        <m:sSubPr>
                          <m:ctrlPr>
                            <a:rPr lang="en-FR" i="1">
                              <a:solidFill>
                                <a:schemeClr val="dk2"/>
                              </a:solidFill>
                              <a:latin typeface="Cambria Math" panose="02040503050406030204" pitchFamily="18" charset="0"/>
                            </a:rPr>
                          </m:ctrlPr>
                        </m:sSubPr>
                        <m:e>
                          <m:r>
                            <a:rPr lang="en-FR">
                              <a:solidFill>
                                <a:schemeClr val="dk2"/>
                              </a:solidFill>
                              <a:latin typeface="Cambria Math" panose="02040503050406030204" pitchFamily="18" charset="0"/>
                            </a:rPr>
                            <m:t>𝑟</m:t>
                          </m:r>
                        </m:e>
                        <m:sub>
                          <m:r>
                            <a:rPr lang="en-FR">
                              <a:solidFill>
                                <a:schemeClr val="dk2"/>
                              </a:solidFill>
                              <a:latin typeface="Cambria Math" panose="02040503050406030204" pitchFamily="18" charset="0"/>
                            </a:rPr>
                            <m:t>𝑡</m:t>
                          </m:r>
                        </m:sub>
                      </m:sSub>
                    </m:oMath>
                  </m:oMathPara>
                </a14:m>
                <a:endParaRPr lang="en-FR" dirty="0">
                  <a:solidFill>
                    <a:schemeClr val="dk2"/>
                  </a:solidFill>
                </a:endParaRPr>
              </a:p>
              <a:p>
                <a:pPr marL="0" indent="0">
                  <a:buFont typeface="Arial" charset="0"/>
                  <a:buNone/>
                </a:pPr>
                <a:r>
                  <a:rPr lang="fr-FR" dirty="0" err="1">
                    <a:solidFill>
                      <a:schemeClr val="dk2"/>
                    </a:solidFill>
                  </a:rPr>
                  <a:t>where</a:t>
                </a:r>
                <a:r>
                  <a:rPr lang="fr-FR" dirty="0">
                    <a:solidFill>
                      <a:schemeClr val="dk2"/>
                    </a:solidFill>
                  </a:rPr>
                  <a:t> :</a:t>
                </a:r>
              </a:p>
              <a:p>
                <a:pPr lvl="1"/>
                <a14:m>
                  <m:oMath xmlns:m="http://schemas.openxmlformats.org/officeDocument/2006/math">
                    <m:r>
                      <a:rPr lang="en-FR">
                        <a:solidFill>
                          <a:schemeClr val="dk2"/>
                        </a:solidFill>
                        <a:latin typeface="Cambria Math" panose="02040503050406030204" pitchFamily="18" charset="0"/>
                      </a:rPr>
                      <m:t>𝑟</m:t>
                    </m:r>
                    <m:sSubSup>
                      <m:sSubSupPr>
                        <m:ctrlPr>
                          <a:rPr lang="en-FR" i="1">
                            <a:solidFill>
                              <a:schemeClr val="dk2"/>
                            </a:solidFill>
                            <a:latin typeface="Cambria Math" panose="02040503050406030204" pitchFamily="18" charset="0"/>
                          </a:rPr>
                        </m:ctrlPr>
                      </m:sSubSupPr>
                      <m:e>
                        <m:r>
                          <a:rPr lang="en-FR">
                            <a:solidFill>
                              <a:schemeClr val="dk2"/>
                            </a:solidFill>
                            <a:latin typeface="Cambria Math" panose="02040503050406030204" pitchFamily="18" charset="0"/>
                          </a:rPr>
                          <m:t>𝑥</m:t>
                        </m:r>
                      </m:e>
                      <m:sub>
                        <m:r>
                          <a:rPr lang="en-FR">
                            <a:solidFill>
                              <a:schemeClr val="dk2"/>
                            </a:solidFill>
                            <a:latin typeface="Cambria Math" panose="02040503050406030204" pitchFamily="18" charset="0"/>
                          </a:rPr>
                          <m:t>𝑡</m:t>
                        </m:r>
                        <m:r>
                          <a:rPr lang="en-FR">
                            <a:solidFill>
                              <a:schemeClr val="dk2"/>
                            </a:solidFill>
                            <a:latin typeface="Cambria Math" panose="02040503050406030204" pitchFamily="18" charset="0"/>
                          </a:rPr>
                          <m:t>+1</m:t>
                        </m:r>
                      </m:sub>
                      <m:sup>
                        <m:d>
                          <m:dPr>
                            <m:ctrlPr>
                              <a:rPr lang="en-FR" i="1">
                                <a:solidFill>
                                  <a:schemeClr val="dk2"/>
                                </a:solidFill>
                                <a:latin typeface="Cambria Math" panose="02040503050406030204" pitchFamily="18" charset="0"/>
                              </a:rPr>
                            </m:ctrlPr>
                          </m:dPr>
                          <m:e>
                            <m:r>
                              <a:rPr lang="en-FR">
                                <a:solidFill>
                                  <a:schemeClr val="dk2"/>
                                </a:solidFill>
                                <a:latin typeface="Cambria Math" panose="02040503050406030204" pitchFamily="18" charset="0"/>
                              </a:rPr>
                              <m:t>𝑛</m:t>
                            </m:r>
                            <m:r>
                              <a:rPr lang="en-FR">
                                <a:solidFill>
                                  <a:schemeClr val="dk2"/>
                                </a:solidFill>
                                <a:latin typeface="Cambria Math" panose="02040503050406030204" pitchFamily="18" charset="0"/>
                              </a:rPr>
                              <m:t>−1</m:t>
                            </m:r>
                          </m:e>
                        </m:d>
                      </m:sup>
                    </m:sSubSup>
                    <m:r>
                      <a:rPr lang="en-FR">
                        <a:solidFill>
                          <a:schemeClr val="dk2"/>
                        </a:solidFill>
                        <a:latin typeface="Cambria Math" panose="02040503050406030204" pitchFamily="18" charset="0"/>
                      </a:rPr>
                      <m:t> </m:t>
                    </m:r>
                  </m:oMath>
                </a14:m>
                <a:r>
                  <a:rPr lang="fr-FR" dirty="0">
                    <a:solidFill>
                      <a:schemeClr val="dk2"/>
                    </a:solidFill>
                  </a:rPr>
                  <a:t>: the log </a:t>
                </a:r>
                <a:r>
                  <a:rPr lang="fr-FR" dirty="0" err="1">
                    <a:solidFill>
                      <a:schemeClr val="dk2"/>
                    </a:solidFill>
                  </a:rPr>
                  <a:t>excess</a:t>
                </a:r>
                <a:r>
                  <a:rPr lang="fr-FR" dirty="0">
                    <a:solidFill>
                      <a:schemeClr val="dk2"/>
                    </a:solidFill>
                  </a:rPr>
                  <a:t> holding return of a bond </a:t>
                </a:r>
                <a:r>
                  <a:rPr lang="fr-FR" dirty="0" err="1">
                    <a:solidFill>
                      <a:schemeClr val="dk2"/>
                    </a:solidFill>
                  </a:rPr>
                  <a:t>maturing</a:t>
                </a:r>
                <a:r>
                  <a:rPr lang="fr-FR" dirty="0">
                    <a:solidFill>
                      <a:schemeClr val="dk2"/>
                    </a:solidFill>
                  </a:rPr>
                  <a:t> in n </a:t>
                </a:r>
                <a:r>
                  <a:rPr lang="fr-FR" dirty="0" err="1">
                    <a:solidFill>
                      <a:schemeClr val="dk2"/>
                    </a:solidFill>
                  </a:rPr>
                  <a:t>periods</a:t>
                </a:r>
                <a:r>
                  <a:rPr lang="fr-FR" dirty="0">
                    <a:solidFill>
                      <a:schemeClr val="dk2"/>
                    </a:solidFill>
                  </a:rPr>
                  <a:t>.</a:t>
                </a:r>
              </a:p>
              <a:p>
                <a:pPr lvl="1"/>
                <a14:m>
                  <m:oMath xmlns:m="http://schemas.openxmlformats.org/officeDocument/2006/math">
                    <m:r>
                      <a:rPr lang="en-FR">
                        <a:solidFill>
                          <a:schemeClr val="dk2"/>
                        </a:solidFill>
                        <a:latin typeface="Cambria Math" panose="02040503050406030204" pitchFamily="18" charset="0"/>
                      </a:rPr>
                      <m:t>𝑙𝑛</m:t>
                    </m:r>
                    <m:sSubSup>
                      <m:sSubSupPr>
                        <m:ctrlPr>
                          <a:rPr lang="en-FR" i="1">
                            <a:solidFill>
                              <a:schemeClr val="dk2"/>
                            </a:solidFill>
                            <a:latin typeface="Cambria Math" panose="02040503050406030204" pitchFamily="18" charset="0"/>
                          </a:rPr>
                        </m:ctrlPr>
                      </m:sSubSupPr>
                      <m:e>
                        <m:r>
                          <a:rPr lang="fr-FR">
                            <a:solidFill>
                              <a:schemeClr val="dk2"/>
                            </a:solidFill>
                            <a:latin typeface="Cambria Math" panose="02040503050406030204" pitchFamily="18" charset="0"/>
                          </a:rPr>
                          <m:t>𝑃</m:t>
                        </m:r>
                      </m:e>
                      <m:sub>
                        <m:r>
                          <a:rPr lang="en-FR">
                            <a:solidFill>
                              <a:schemeClr val="dk2"/>
                            </a:solidFill>
                            <a:latin typeface="Cambria Math" panose="02040503050406030204" pitchFamily="18" charset="0"/>
                          </a:rPr>
                          <m:t>𝑡</m:t>
                        </m:r>
                        <m:r>
                          <a:rPr lang="en-FR">
                            <a:solidFill>
                              <a:schemeClr val="dk2"/>
                            </a:solidFill>
                            <a:latin typeface="Cambria Math" panose="02040503050406030204" pitchFamily="18" charset="0"/>
                          </a:rPr>
                          <m:t>+1</m:t>
                        </m:r>
                      </m:sub>
                      <m:sup>
                        <m:d>
                          <m:dPr>
                            <m:ctrlPr>
                              <a:rPr lang="en-FR" i="1">
                                <a:solidFill>
                                  <a:schemeClr val="dk2"/>
                                </a:solidFill>
                                <a:latin typeface="Cambria Math" panose="02040503050406030204" pitchFamily="18" charset="0"/>
                              </a:rPr>
                            </m:ctrlPr>
                          </m:dPr>
                          <m:e>
                            <m:r>
                              <a:rPr lang="en-FR">
                                <a:solidFill>
                                  <a:schemeClr val="dk2"/>
                                </a:solidFill>
                                <a:latin typeface="Cambria Math" panose="02040503050406030204" pitchFamily="18" charset="0"/>
                              </a:rPr>
                              <m:t>𝑛</m:t>
                            </m:r>
                            <m:r>
                              <a:rPr lang="en-FR">
                                <a:solidFill>
                                  <a:schemeClr val="dk2"/>
                                </a:solidFill>
                                <a:latin typeface="Cambria Math" panose="02040503050406030204" pitchFamily="18" charset="0"/>
                              </a:rPr>
                              <m:t>−1</m:t>
                            </m:r>
                          </m:e>
                        </m:d>
                      </m:sup>
                    </m:sSubSup>
                  </m:oMath>
                </a14:m>
                <a:r>
                  <a:rPr lang="fr-FR" dirty="0">
                    <a:solidFill>
                      <a:schemeClr val="dk2"/>
                    </a:solidFill>
                  </a:rPr>
                  <a:t>: the log </a:t>
                </a:r>
                <a:r>
                  <a:rPr lang="fr-FR" dirty="0" err="1">
                    <a:solidFill>
                      <a:schemeClr val="dk2"/>
                    </a:solidFill>
                  </a:rPr>
                  <a:t>zero</a:t>
                </a:r>
                <a:r>
                  <a:rPr lang="fr-FR" dirty="0">
                    <a:solidFill>
                      <a:schemeClr val="dk2"/>
                    </a:solidFill>
                  </a:rPr>
                  <a:t>-coupon </a:t>
                </a:r>
                <a:r>
                  <a:rPr lang="fr-FR" dirty="0" err="1">
                    <a:solidFill>
                      <a:schemeClr val="dk2"/>
                    </a:solidFill>
                  </a:rPr>
                  <a:t>Treasury</a:t>
                </a:r>
                <a:r>
                  <a:rPr lang="fr-FR" dirty="0">
                    <a:solidFill>
                      <a:schemeClr val="dk2"/>
                    </a:solidFill>
                  </a:rPr>
                  <a:t> bond </a:t>
                </a:r>
                <a:r>
                  <a:rPr lang="fr-FR" dirty="0" err="1">
                    <a:solidFill>
                      <a:schemeClr val="dk2"/>
                    </a:solidFill>
                  </a:rPr>
                  <a:t>price</a:t>
                </a:r>
                <a:r>
                  <a:rPr lang="fr-FR" dirty="0">
                    <a:solidFill>
                      <a:schemeClr val="dk2"/>
                    </a:solidFill>
                  </a:rPr>
                  <a:t> </a:t>
                </a:r>
                <a:r>
                  <a:rPr lang="fr-FR" dirty="0" err="1">
                    <a:solidFill>
                      <a:schemeClr val="dk2"/>
                    </a:solidFill>
                  </a:rPr>
                  <a:t>with</a:t>
                </a:r>
                <a:r>
                  <a:rPr lang="fr-FR" dirty="0">
                    <a:solidFill>
                      <a:schemeClr val="dk2"/>
                    </a:solidFill>
                  </a:rPr>
                  <a:t> </a:t>
                </a:r>
                <a:r>
                  <a:rPr lang="fr-FR" dirty="0" err="1">
                    <a:solidFill>
                      <a:schemeClr val="dk2"/>
                    </a:solidFill>
                  </a:rPr>
                  <a:t>maturity</a:t>
                </a:r>
                <a:r>
                  <a:rPr lang="fr-FR" dirty="0">
                    <a:solidFill>
                      <a:schemeClr val="dk2"/>
                    </a:solidFill>
                  </a:rPr>
                  <a:t> n at time </a:t>
                </a:r>
                <a:r>
                  <a:rPr lang="fr-FR" dirty="0" err="1">
                    <a:solidFill>
                      <a:schemeClr val="dk2"/>
                    </a:solidFill>
                  </a:rPr>
                  <a:t>t</a:t>
                </a:r>
                <a:r>
                  <a:rPr lang="fr-FR" dirty="0">
                    <a:solidFill>
                      <a:schemeClr val="dk2"/>
                    </a:solidFill>
                  </a:rPr>
                  <a:t>.</a:t>
                </a:r>
              </a:p>
              <a:p>
                <a:pPr lvl="1"/>
                <a14:m>
                  <m:oMath xmlns:m="http://schemas.openxmlformats.org/officeDocument/2006/math">
                    <m:sSub>
                      <m:sSubPr>
                        <m:ctrlPr>
                          <a:rPr lang="en-FR" i="1">
                            <a:solidFill>
                              <a:schemeClr val="dk2"/>
                            </a:solidFill>
                            <a:latin typeface="Cambria Math" panose="02040503050406030204" pitchFamily="18" charset="0"/>
                          </a:rPr>
                        </m:ctrlPr>
                      </m:sSubPr>
                      <m:e>
                        <m:r>
                          <a:rPr lang="en-FR">
                            <a:solidFill>
                              <a:schemeClr val="dk2"/>
                            </a:solidFill>
                            <a:latin typeface="Cambria Math" panose="02040503050406030204" pitchFamily="18" charset="0"/>
                          </a:rPr>
                          <m:t>𝑟</m:t>
                        </m:r>
                      </m:e>
                      <m:sub>
                        <m:r>
                          <a:rPr lang="en-FR">
                            <a:solidFill>
                              <a:schemeClr val="dk2"/>
                            </a:solidFill>
                            <a:latin typeface="Cambria Math" panose="02040503050406030204" pitchFamily="18" charset="0"/>
                          </a:rPr>
                          <m:t>𝑡</m:t>
                        </m:r>
                      </m:sub>
                    </m:sSub>
                    <m:r>
                      <a:rPr lang="en-FR">
                        <a:solidFill>
                          <a:schemeClr val="dk2"/>
                        </a:solidFill>
                        <a:latin typeface="Cambria Math" panose="02040503050406030204" pitchFamily="18" charset="0"/>
                      </a:rPr>
                      <m:t> </m:t>
                    </m:r>
                  </m:oMath>
                </a14:m>
                <a:r>
                  <a:rPr lang="fr-FR" dirty="0">
                    <a:solidFill>
                      <a:schemeClr val="dk2"/>
                    </a:solidFill>
                  </a:rPr>
                  <a:t>: </a:t>
                </a:r>
                <a:r>
                  <a:rPr lang="fr-FR" dirty="0" err="1">
                    <a:solidFill>
                      <a:schemeClr val="dk2"/>
                    </a:solidFill>
                  </a:rPr>
                  <a:t>t</a:t>
                </a:r>
                <a:r>
                  <a:rPr lang="en-GB" dirty="0">
                    <a:solidFill>
                      <a:schemeClr val="dk2"/>
                    </a:solidFill>
                  </a:rPr>
                  <a:t>he continuously compounded risk-free rate.</a:t>
                </a:r>
                <a:endParaRPr lang="en-FR" dirty="0">
                  <a:solidFill>
                    <a:schemeClr val="dk2"/>
                  </a:solidFill>
                </a:endParaRPr>
              </a:p>
            </p:txBody>
          </p:sp>
        </mc:Choice>
        <mc:Fallback>
          <p:sp>
            <p:nvSpPr>
              <p:cNvPr id="3" name="Espace réservé du contenu 2">
                <a:extLst>
                  <a:ext uri="{FF2B5EF4-FFF2-40B4-BE49-F238E27FC236}">
                    <a16:creationId xmlns:a16="http://schemas.microsoft.com/office/drawing/2014/main" id="{BC1BBA82-DE24-7C2F-FBC9-18ADE4BD23B8}"/>
                  </a:ext>
                </a:extLst>
              </p:cNvPr>
              <p:cNvSpPr>
                <a:spLocks noGrp="1" noRot="1" noChangeAspect="1" noMove="1" noResize="1" noEditPoints="1" noAdjustHandles="1" noChangeArrowheads="1" noChangeShapeType="1" noTextEdit="1"/>
              </p:cNvSpPr>
              <p:nvPr>
                <p:ph sz="quarter" idx="13"/>
              </p:nvPr>
            </p:nvSpPr>
            <p:spPr>
              <a:blipFill>
                <a:blip r:embed="rId2"/>
                <a:stretch>
                  <a:fillRect l="-925" t="-519" b="-2597"/>
                </a:stretch>
              </a:blipFill>
            </p:spPr>
            <p:txBody>
              <a:bodyPr/>
              <a:lstStyle/>
              <a:p>
                <a:r>
                  <a:rPr lang="en-FR">
                    <a:noFill/>
                  </a:rPr>
                  <a:t> </a:t>
                </a:r>
              </a:p>
            </p:txBody>
          </p:sp>
        </mc:Fallback>
      </mc:AlternateContent>
      <p:sp>
        <p:nvSpPr>
          <p:cNvPr id="8" name="Date Placeholder 7">
            <a:extLst>
              <a:ext uri="{FF2B5EF4-FFF2-40B4-BE49-F238E27FC236}">
                <a16:creationId xmlns:a16="http://schemas.microsoft.com/office/drawing/2014/main" id="{06EA094A-09E5-27C5-813D-EDB5CDC18046}"/>
              </a:ext>
            </a:extLst>
          </p:cNvPr>
          <p:cNvSpPr>
            <a:spLocks noGrp="1"/>
          </p:cNvSpPr>
          <p:nvPr>
            <p:ph type="dt" sz="half" idx="10"/>
          </p:nvPr>
        </p:nvSpPr>
        <p:spPr/>
        <p:txBody>
          <a:bodyPr/>
          <a:lstStyle/>
          <a:p>
            <a:r>
              <a:rPr lang="fr-FR"/>
              <a:t>Saturday, February 3, 2024</a:t>
            </a:r>
          </a:p>
        </p:txBody>
      </p:sp>
      <p:sp>
        <p:nvSpPr>
          <p:cNvPr id="9" name="Footer Placeholder 8">
            <a:extLst>
              <a:ext uri="{FF2B5EF4-FFF2-40B4-BE49-F238E27FC236}">
                <a16:creationId xmlns:a16="http://schemas.microsoft.com/office/drawing/2014/main" id="{CE9C2990-2675-3BA4-A0A6-CC649BD72C50}"/>
              </a:ext>
            </a:extLst>
          </p:cNvPr>
          <p:cNvSpPr>
            <a:spLocks noGrp="1"/>
          </p:cNvSpPr>
          <p:nvPr>
            <p:ph type="ftr" sz="quarter" idx="11"/>
          </p:nvPr>
        </p:nvSpPr>
        <p:spPr/>
        <p:txBody>
          <a:bodyPr/>
          <a:lstStyle/>
          <a:p>
            <a:r>
              <a:rPr lang="fr-FR"/>
              <a:t>Master 272</a:t>
            </a:r>
          </a:p>
        </p:txBody>
      </p:sp>
      <p:sp>
        <p:nvSpPr>
          <p:cNvPr id="10" name="Slide Number Placeholder 9">
            <a:extLst>
              <a:ext uri="{FF2B5EF4-FFF2-40B4-BE49-F238E27FC236}">
                <a16:creationId xmlns:a16="http://schemas.microsoft.com/office/drawing/2014/main" id="{DA8301BF-8D14-2A41-7201-5FBB4D9D3069}"/>
              </a:ext>
            </a:extLst>
          </p:cNvPr>
          <p:cNvSpPr>
            <a:spLocks noGrp="1"/>
          </p:cNvSpPr>
          <p:nvPr>
            <p:ph type="sldNum" sz="quarter" idx="12"/>
          </p:nvPr>
        </p:nvSpPr>
        <p:spPr/>
        <p:txBody>
          <a:bodyPr/>
          <a:lstStyle/>
          <a:p>
            <a:fld id="{0D248C8B-23E7-CC47-8D2E-09B4C05D2B56}" type="slidenum">
              <a:rPr lang="fr-FR" smtClean="0"/>
              <a:t>12</a:t>
            </a:fld>
            <a:endParaRPr lang="fr-FR"/>
          </a:p>
        </p:txBody>
      </p:sp>
      <p:sp>
        <p:nvSpPr>
          <p:cNvPr id="5" name="Espace réservé du contenu 3">
            <a:extLst>
              <a:ext uri="{FF2B5EF4-FFF2-40B4-BE49-F238E27FC236}">
                <a16:creationId xmlns:a16="http://schemas.microsoft.com/office/drawing/2014/main" id="{79FC804C-07E0-EEB8-3ADF-FE2BDAC75620}"/>
              </a:ext>
            </a:extLst>
          </p:cNvPr>
          <p:cNvSpPr>
            <a:spLocks noGrp="1"/>
          </p:cNvSpPr>
          <p:nvPr>
            <p:ph sz="quarter" idx="14"/>
          </p:nvPr>
        </p:nvSpPr>
        <p:spPr>
          <a:xfrm>
            <a:off x="609600" y="288925"/>
            <a:ext cx="9805988" cy="344488"/>
          </a:xfrm>
        </p:spPr>
        <p:txBody>
          <a:bodyPr/>
          <a:lstStyle/>
          <a:p>
            <a:r>
              <a:rPr lang="fr-FR" dirty="0"/>
              <a:t>I. Data and variables </a:t>
            </a:r>
            <a:r>
              <a:rPr lang="fr-FR" dirty="0" err="1"/>
              <a:t>preparation</a:t>
            </a:r>
            <a:endParaRPr lang="fr-FR" dirty="0"/>
          </a:p>
        </p:txBody>
      </p:sp>
    </p:spTree>
    <p:extLst>
      <p:ext uri="{BB962C8B-B14F-4D97-AF65-F5344CB8AC3E}">
        <p14:creationId xmlns:p14="http://schemas.microsoft.com/office/powerpoint/2010/main" val="645232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B68FA-C181-3A51-7B9B-BB521052293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F960B43-5683-3745-CC23-1719B053AB10}"/>
              </a:ext>
            </a:extLst>
          </p:cNvPr>
          <p:cNvSpPr>
            <a:spLocks noGrp="1"/>
          </p:cNvSpPr>
          <p:nvPr>
            <p:ph type="title"/>
          </p:nvPr>
        </p:nvSpPr>
        <p:spPr/>
        <p:txBody>
          <a:bodyPr/>
          <a:lstStyle/>
          <a:p>
            <a:r>
              <a:rPr lang="fr-FR" dirty="0"/>
              <a:t>Factor Extraction</a:t>
            </a:r>
          </a:p>
        </p:txBody>
      </p:sp>
      <p:sp>
        <p:nvSpPr>
          <p:cNvPr id="3" name="Espace réservé du contenu 2">
            <a:extLst>
              <a:ext uri="{FF2B5EF4-FFF2-40B4-BE49-F238E27FC236}">
                <a16:creationId xmlns:a16="http://schemas.microsoft.com/office/drawing/2014/main" id="{ED2CE939-0315-B51A-E2B0-AA2AD2EA6113}"/>
              </a:ext>
            </a:extLst>
          </p:cNvPr>
          <p:cNvSpPr>
            <a:spLocks noGrp="1"/>
          </p:cNvSpPr>
          <p:nvPr>
            <p:ph sz="quarter" idx="13"/>
          </p:nvPr>
        </p:nvSpPr>
        <p:spPr/>
        <p:txBody>
          <a:bodyPr/>
          <a:lstStyle/>
          <a:p>
            <a:pPr marL="0" indent="0" algn="just">
              <a:lnSpc>
                <a:spcPct val="90000"/>
              </a:lnSpc>
              <a:buNone/>
            </a:pPr>
            <a:endParaRPr lang="fr-FR" sz="2400" i="1" dirty="0">
              <a:solidFill>
                <a:schemeClr val="dk2"/>
              </a:solidFill>
            </a:endParaRPr>
          </a:p>
          <a:p>
            <a:pPr marL="0" indent="0" algn="just">
              <a:lnSpc>
                <a:spcPct val="90000"/>
              </a:lnSpc>
              <a:buNone/>
            </a:pPr>
            <a:endParaRPr lang="fr-FR" i="1" dirty="0">
              <a:solidFill>
                <a:schemeClr val="dk2"/>
              </a:solidFill>
            </a:endParaRPr>
          </a:p>
          <a:p>
            <a:pPr marL="0" indent="0" algn="just">
              <a:lnSpc>
                <a:spcPct val="90000"/>
              </a:lnSpc>
              <a:buNone/>
            </a:pPr>
            <a:endParaRPr lang="fr-FR" sz="2400" i="1" dirty="0">
              <a:solidFill>
                <a:schemeClr val="dk2"/>
              </a:solidFill>
            </a:endParaRPr>
          </a:p>
          <a:p>
            <a:pPr marL="0" indent="0" algn="just">
              <a:lnSpc>
                <a:spcPct val="90000"/>
              </a:lnSpc>
              <a:buNone/>
            </a:pPr>
            <a:endParaRPr lang="fr-FR" i="1" dirty="0">
              <a:solidFill>
                <a:schemeClr val="dk2"/>
              </a:solidFill>
            </a:endParaRPr>
          </a:p>
          <a:p>
            <a:pPr marL="0" indent="0" algn="just">
              <a:lnSpc>
                <a:spcPct val="90000"/>
              </a:lnSpc>
              <a:buNone/>
            </a:pPr>
            <a:r>
              <a:rPr lang="fr-FR" sz="2400" i="1" dirty="0">
                <a:solidFill>
                  <a:schemeClr val="dk2"/>
                </a:solidFill>
              </a:rPr>
              <a:t>« A factor must </a:t>
            </a:r>
            <a:r>
              <a:rPr lang="fr-FR" sz="2400" i="1" dirty="0" err="1">
                <a:solidFill>
                  <a:schemeClr val="dk2"/>
                </a:solidFill>
              </a:rPr>
              <a:t>be</a:t>
            </a:r>
            <a:r>
              <a:rPr lang="fr-FR" sz="2400" i="1" dirty="0">
                <a:solidFill>
                  <a:schemeClr val="dk2"/>
                </a:solidFill>
              </a:rPr>
              <a:t> persistant over time, persuasive </a:t>
            </a:r>
            <a:r>
              <a:rPr lang="fr-FR" sz="2400" i="1" dirty="0" err="1">
                <a:solidFill>
                  <a:schemeClr val="dk2"/>
                </a:solidFill>
              </a:rPr>
              <a:t>accross</a:t>
            </a:r>
            <a:r>
              <a:rPr lang="fr-FR" sz="2400" i="1" dirty="0">
                <a:solidFill>
                  <a:schemeClr val="dk2"/>
                </a:solidFill>
              </a:rPr>
              <a:t> </a:t>
            </a:r>
            <a:r>
              <a:rPr lang="fr-FR" sz="2400" i="1" dirty="0" err="1">
                <a:solidFill>
                  <a:schemeClr val="dk2"/>
                </a:solidFill>
              </a:rPr>
              <a:t>market</a:t>
            </a:r>
            <a:r>
              <a:rPr lang="fr-FR" sz="2400" i="1" dirty="0">
                <a:solidFill>
                  <a:schemeClr val="dk2"/>
                </a:solidFill>
              </a:rPr>
              <a:t>, </a:t>
            </a:r>
            <a:r>
              <a:rPr lang="fr-FR" sz="2400" i="1" dirty="0" err="1">
                <a:solidFill>
                  <a:schemeClr val="dk2"/>
                </a:solidFill>
              </a:rPr>
              <a:t>robust</a:t>
            </a:r>
            <a:r>
              <a:rPr lang="fr-FR" sz="2400" i="1" dirty="0">
                <a:solidFill>
                  <a:schemeClr val="dk2"/>
                </a:solidFill>
              </a:rPr>
              <a:t> to </a:t>
            </a:r>
            <a:r>
              <a:rPr lang="fr-FR" sz="2400" i="1" dirty="0" err="1">
                <a:solidFill>
                  <a:schemeClr val="dk2"/>
                </a:solidFill>
              </a:rPr>
              <a:t>different</a:t>
            </a:r>
            <a:r>
              <a:rPr lang="fr-FR" sz="2400" i="1" dirty="0">
                <a:solidFill>
                  <a:schemeClr val="dk2"/>
                </a:solidFill>
              </a:rPr>
              <a:t> </a:t>
            </a:r>
            <a:r>
              <a:rPr lang="fr-FR" sz="2400" i="1" dirty="0" err="1">
                <a:solidFill>
                  <a:schemeClr val="dk2"/>
                </a:solidFill>
              </a:rPr>
              <a:t>definition</a:t>
            </a:r>
            <a:r>
              <a:rPr lang="fr-FR" sz="2400" i="1" dirty="0">
                <a:solidFill>
                  <a:schemeClr val="dk2"/>
                </a:solidFill>
              </a:rPr>
              <a:t>, intuitive to </a:t>
            </a:r>
            <a:r>
              <a:rPr lang="fr-FR" sz="2400" i="1" dirty="0" err="1">
                <a:solidFill>
                  <a:schemeClr val="dk2"/>
                </a:solidFill>
              </a:rPr>
              <a:t>common</a:t>
            </a:r>
            <a:r>
              <a:rPr lang="fr-FR" sz="2400" i="1" dirty="0">
                <a:solidFill>
                  <a:schemeClr val="dk2"/>
                </a:solidFill>
              </a:rPr>
              <a:t> </a:t>
            </a:r>
            <a:r>
              <a:rPr lang="fr-FR" sz="2400" i="1" dirty="0" err="1">
                <a:solidFill>
                  <a:schemeClr val="dk2"/>
                </a:solidFill>
              </a:rPr>
              <a:t>sense</a:t>
            </a:r>
            <a:r>
              <a:rPr lang="fr-FR" sz="2400" i="1" dirty="0">
                <a:solidFill>
                  <a:schemeClr val="dk2"/>
                </a:solidFill>
              </a:rPr>
              <a:t> and </a:t>
            </a:r>
            <a:r>
              <a:rPr lang="fr-FR" sz="2400" i="1" dirty="0" err="1">
                <a:solidFill>
                  <a:schemeClr val="dk2"/>
                </a:solidFill>
              </a:rPr>
              <a:t>investable</a:t>
            </a:r>
            <a:r>
              <a:rPr lang="fr-FR" sz="2400" i="1" dirty="0">
                <a:solidFill>
                  <a:schemeClr val="dk2"/>
                </a:solidFill>
              </a:rPr>
              <a:t> at </a:t>
            </a:r>
            <a:r>
              <a:rPr lang="fr-FR" sz="2400" i="1" dirty="0" err="1">
                <a:solidFill>
                  <a:schemeClr val="dk2"/>
                </a:solidFill>
              </a:rPr>
              <a:t>reasonable</a:t>
            </a:r>
            <a:r>
              <a:rPr lang="fr-FR" sz="2400" i="1" dirty="0">
                <a:solidFill>
                  <a:schemeClr val="dk2"/>
                </a:solidFill>
              </a:rPr>
              <a:t> </a:t>
            </a:r>
            <a:r>
              <a:rPr lang="fr-FR" sz="2400" i="1" dirty="0" err="1">
                <a:solidFill>
                  <a:schemeClr val="dk2"/>
                </a:solidFill>
              </a:rPr>
              <a:t>cost</a:t>
            </a:r>
            <a:r>
              <a:rPr lang="fr-FR" sz="2400" i="1" dirty="0">
                <a:solidFill>
                  <a:schemeClr val="dk2"/>
                </a:solidFill>
              </a:rPr>
              <a:t>. »</a:t>
            </a:r>
          </a:p>
          <a:p>
            <a:pPr marL="0" indent="0" algn="r">
              <a:lnSpc>
                <a:spcPct val="90000"/>
              </a:lnSpc>
              <a:buNone/>
            </a:pPr>
            <a:r>
              <a:rPr lang="fr-FR" sz="2400" b="1" dirty="0" err="1">
                <a:solidFill>
                  <a:schemeClr val="dk2"/>
                </a:solidFill>
              </a:rPr>
              <a:t>Dimson</a:t>
            </a:r>
            <a:r>
              <a:rPr lang="fr-FR" sz="2400" b="1" dirty="0">
                <a:solidFill>
                  <a:schemeClr val="dk2"/>
                </a:solidFill>
              </a:rPr>
              <a:t>, 2017</a:t>
            </a:r>
          </a:p>
        </p:txBody>
      </p:sp>
      <p:sp>
        <p:nvSpPr>
          <p:cNvPr id="8" name="Date Placeholder 7">
            <a:extLst>
              <a:ext uri="{FF2B5EF4-FFF2-40B4-BE49-F238E27FC236}">
                <a16:creationId xmlns:a16="http://schemas.microsoft.com/office/drawing/2014/main" id="{F26F80A4-3E5C-ACC7-A436-C0B5E6D4191A}"/>
              </a:ext>
            </a:extLst>
          </p:cNvPr>
          <p:cNvSpPr>
            <a:spLocks noGrp="1"/>
          </p:cNvSpPr>
          <p:nvPr>
            <p:ph type="dt" sz="half" idx="10"/>
          </p:nvPr>
        </p:nvSpPr>
        <p:spPr/>
        <p:txBody>
          <a:bodyPr/>
          <a:lstStyle/>
          <a:p>
            <a:r>
              <a:rPr lang="fr-FR"/>
              <a:t>Saturday, February 3, 2024</a:t>
            </a:r>
          </a:p>
        </p:txBody>
      </p:sp>
      <p:sp>
        <p:nvSpPr>
          <p:cNvPr id="9" name="Footer Placeholder 8">
            <a:extLst>
              <a:ext uri="{FF2B5EF4-FFF2-40B4-BE49-F238E27FC236}">
                <a16:creationId xmlns:a16="http://schemas.microsoft.com/office/drawing/2014/main" id="{4245F4C1-3852-75FA-11E1-3AEC374D9AFE}"/>
              </a:ext>
            </a:extLst>
          </p:cNvPr>
          <p:cNvSpPr>
            <a:spLocks noGrp="1"/>
          </p:cNvSpPr>
          <p:nvPr>
            <p:ph type="ftr" sz="quarter" idx="11"/>
          </p:nvPr>
        </p:nvSpPr>
        <p:spPr/>
        <p:txBody>
          <a:bodyPr/>
          <a:lstStyle/>
          <a:p>
            <a:r>
              <a:rPr lang="fr-FR"/>
              <a:t>Master 272</a:t>
            </a:r>
          </a:p>
        </p:txBody>
      </p:sp>
      <p:sp>
        <p:nvSpPr>
          <p:cNvPr id="10" name="Slide Number Placeholder 9">
            <a:extLst>
              <a:ext uri="{FF2B5EF4-FFF2-40B4-BE49-F238E27FC236}">
                <a16:creationId xmlns:a16="http://schemas.microsoft.com/office/drawing/2014/main" id="{1CF129F5-34AB-ACAE-D429-FE3630CDA399}"/>
              </a:ext>
            </a:extLst>
          </p:cNvPr>
          <p:cNvSpPr>
            <a:spLocks noGrp="1"/>
          </p:cNvSpPr>
          <p:nvPr>
            <p:ph type="sldNum" sz="quarter" idx="12"/>
          </p:nvPr>
        </p:nvSpPr>
        <p:spPr/>
        <p:txBody>
          <a:bodyPr/>
          <a:lstStyle/>
          <a:p>
            <a:fld id="{0D248C8B-23E7-CC47-8D2E-09B4C05D2B56}" type="slidenum">
              <a:rPr lang="fr-FR" smtClean="0"/>
              <a:t>13</a:t>
            </a:fld>
            <a:endParaRPr lang="fr-FR"/>
          </a:p>
        </p:txBody>
      </p:sp>
      <p:sp>
        <p:nvSpPr>
          <p:cNvPr id="5" name="Espace réservé du contenu 3">
            <a:extLst>
              <a:ext uri="{FF2B5EF4-FFF2-40B4-BE49-F238E27FC236}">
                <a16:creationId xmlns:a16="http://schemas.microsoft.com/office/drawing/2014/main" id="{C3981961-24C8-89EB-2293-6F2D1705DADE}"/>
              </a:ext>
            </a:extLst>
          </p:cNvPr>
          <p:cNvSpPr>
            <a:spLocks noGrp="1"/>
          </p:cNvSpPr>
          <p:nvPr>
            <p:ph sz="quarter" idx="14"/>
          </p:nvPr>
        </p:nvSpPr>
        <p:spPr>
          <a:xfrm>
            <a:off x="609600" y="288925"/>
            <a:ext cx="9805988" cy="344488"/>
          </a:xfrm>
        </p:spPr>
        <p:txBody>
          <a:bodyPr/>
          <a:lstStyle/>
          <a:p>
            <a:r>
              <a:rPr lang="fr-FR" dirty="0"/>
              <a:t>I. Data and variables </a:t>
            </a:r>
            <a:r>
              <a:rPr lang="fr-FR" dirty="0" err="1"/>
              <a:t>preparation</a:t>
            </a:r>
            <a:endParaRPr lang="fr-FR" dirty="0"/>
          </a:p>
        </p:txBody>
      </p:sp>
    </p:spTree>
    <p:extLst>
      <p:ext uri="{BB962C8B-B14F-4D97-AF65-F5344CB8AC3E}">
        <p14:creationId xmlns:p14="http://schemas.microsoft.com/office/powerpoint/2010/main" val="3654806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80575-10CE-C083-2C98-29DB899519C2}"/>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A18594D-F0BF-756B-C171-C1C1215E8A5E}"/>
              </a:ext>
            </a:extLst>
          </p:cNvPr>
          <p:cNvSpPr>
            <a:spLocks noGrp="1"/>
          </p:cNvSpPr>
          <p:nvPr>
            <p:ph sz="half" idx="1"/>
          </p:nvPr>
        </p:nvSpPr>
        <p:spPr>
          <a:xfrm>
            <a:off x="609600" y="1106064"/>
            <a:ext cx="10972800" cy="5020101"/>
          </a:xfrm>
        </p:spPr>
        <p:txBody>
          <a:bodyPr wrap="square" anchor="t">
            <a:normAutofit/>
          </a:bodyPr>
          <a:lstStyle/>
          <a:p>
            <a:pPr marL="0" indent="0">
              <a:lnSpc>
                <a:spcPct val="90000"/>
              </a:lnSpc>
              <a:buNone/>
            </a:pPr>
            <a:r>
              <a:rPr lang="fr-FR" sz="2000" dirty="0">
                <a:solidFill>
                  <a:schemeClr val="dk2"/>
                </a:solidFill>
              </a:rPr>
              <a:t>PCA </a:t>
            </a:r>
            <a:r>
              <a:rPr lang="fr-FR" sz="2000" dirty="0" err="1">
                <a:solidFill>
                  <a:schemeClr val="dk2"/>
                </a:solidFill>
              </a:rPr>
              <a:t>transforms</a:t>
            </a:r>
            <a:r>
              <a:rPr lang="fr-FR" sz="2000" dirty="0">
                <a:solidFill>
                  <a:schemeClr val="dk2"/>
                </a:solidFill>
              </a:rPr>
              <a:t> </a:t>
            </a:r>
            <a:r>
              <a:rPr lang="fr-FR" sz="2000" dirty="0" err="1">
                <a:solidFill>
                  <a:schemeClr val="dk2"/>
                </a:solidFill>
              </a:rPr>
              <a:t>correlated</a:t>
            </a:r>
            <a:r>
              <a:rPr lang="fr-FR" sz="2000" dirty="0">
                <a:solidFill>
                  <a:schemeClr val="dk2"/>
                </a:solidFill>
              </a:rPr>
              <a:t> variables </a:t>
            </a:r>
            <a:r>
              <a:rPr lang="fr-FR" sz="2000" dirty="0" err="1">
                <a:solidFill>
                  <a:schemeClr val="dk2"/>
                </a:solidFill>
              </a:rPr>
              <a:t>into</a:t>
            </a:r>
            <a:r>
              <a:rPr lang="fr-FR" sz="2000" dirty="0">
                <a:solidFill>
                  <a:schemeClr val="dk2"/>
                </a:solidFill>
              </a:rPr>
              <a:t> </a:t>
            </a:r>
            <a:r>
              <a:rPr lang="fr-FR" sz="2000" dirty="0" err="1">
                <a:solidFill>
                  <a:schemeClr val="dk2"/>
                </a:solidFill>
              </a:rPr>
              <a:t>uncorrelated</a:t>
            </a:r>
            <a:r>
              <a:rPr lang="fr-FR" sz="2000" dirty="0">
                <a:solidFill>
                  <a:schemeClr val="dk2"/>
                </a:solidFill>
              </a:rPr>
              <a:t> </a:t>
            </a:r>
            <a:r>
              <a:rPr lang="fr-FR" sz="2000" dirty="0" err="1">
                <a:solidFill>
                  <a:schemeClr val="dk2"/>
                </a:solidFill>
              </a:rPr>
              <a:t>ones</a:t>
            </a:r>
            <a:r>
              <a:rPr lang="fr-FR" sz="2000" dirty="0">
                <a:solidFill>
                  <a:schemeClr val="dk2"/>
                </a:solidFill>
              </a:rPr>
              <a:t>, </a:t>
            </a:r>
            <a:r>
              <a:rPr lang="fr-FR" sz="2000" dirty="0" err="1">
                <a:solidFill>
                  <a:schemeClr val="dk2"/>
                </a:solidFill>
              </a:rPr>
              <a:t>called</a:t>
            </a:r>
            <a:r>
              <a:rPr lang="fr-FR" sz="2000" dirty="0">
                <a:solidFill>
                  <a:schemeClr val="dk2"/>
                </a:solidFill>
              </a:rPr>
              <a:t> "principal components". It </a:t>
            </a:r>
            <a:r>
              <a:rPr lang="fr-FR" sz="2000" dirty="0" err="1">
                <a:solidFill>
                  <a:schemeClr val="dk2"/>
                </a:solidFill>
              </a:rPr>
              <a:t>brings</a:t>
            </a:r>
            <a:r>
              <a:rPr lang="fr-FR" sz="2000" dirty="0">
                <a:solidFill>
                  <a:schemeClr val="dk2"/>
                </a:solidFill>
              </a:rPr>
              <a:t> us the maximum variance for a minimum variable, </a:t>
            </a:r>
            <a:r>
              <a:rPr lang="fr-FR" sz="2000" dirty="0" err="1">
                <a:solidFill>
                  <a:schemeClr val="dk2"/>
                </a:solidFill>
              </a:rPr>
              <a:t>it</a:t>
            </a:r>
            <a:r>
              <a:rPr lang="fr-FR" sz="2000" dirty="0">
                <a:solidFill>
                  <a:schemeClr val="dk2"/>
                </a:solidFill>
              </a:rPr>
              <a:t> </a:t>
            </a:r>
            <a:r>
              <a:rPr lang="fr-FR" sz="2000" dirty="0" err="1">
                <a:solidFill>
                  <a:schemeClr val="dk2"/>
                </a:solidFill>
              </a:rPr>
              <a:t>thus</a:t>
            </a:r>
            <a:r>
              <a:rPr lang="fr-FR" sz="2000" dirty="0">
                <a:solidFill>
                  <a:schemeClr val="dk2"/>
                </a:solidFill>
              </a:rPr>
              <a:t> </a:t>
            </a:r>
            <a:r>
              <a:rPr lang="fr-FR" sz="2000" dirty="0" err="1">
                <a:solidFill>
                  <a:schemeClr val="dk2"/>
                </a:solidFill>
              </a:rPr>
              <a:t>reduces</a:t>
            </a:r>
            <a:r>
              <a:rPr lang="fr-FR" sz="2000" dirty="0">
                <a:solidFill>
                  <a:schemeClr val="dk2"/>
                </a:solidFill>
              </a:rPr>
              <a:t> the dimension of the </a:t>
            </a:r>
            <a:r>
              <a:rPr lang="fr-FR" sz="2000" dirty="0" err="1">
                <a:solidFill>
                  <a:schemeClr val="dk2"/>
                </a:solidFill>
              </a:rPr>
              <a:t>problem</a:t>
            </a:r>
            <a:r>
              <a:rPr lang="fr-FR" sz="2000" dirty="0">
                <a:solidFill>
                  <a:schemeClr val="dk2"/>
                </a:solidFill>
              </a:rPr>
              <a:t>.</a:t>
            </a:r>
          </a:p>
          <a:p>
            <a:pPr marL="0" indent="0">
              <a:lnSpc>
                <a:spcPct val="90000"/>
              </a:lnSpc>
              <a:buNone/>
            </a:pPr>
            <a:endParaRPr lang="fr-FR" sz="2000" dirty="0">
              <a:solidFill>
                <a:schemeClr val="dk2"/>
              </a:solidFill>
            </a:endParaRPr>
          </a:p>
          <a:p>
            <a:pPr marL="0" indent="0">
              <a:lnSpc>
                <a:spcPct val="90000"/>
              </a:lnSpc>
              <a:buNone/>
            </a:pPr>
            <a:r>
              <a:rPr lang="fr-FR" sz="2000" dirty="0" err="1">
                <a:solidFill>
                  <a:schemeClr val="dk2"/>
                </a:solidFill>
              </a:rPr>
              <a:t>We</a:t>
            </a:r>
            <a:r>
              <a:rPr lang="fr-FR" sz="2000" dirty="0">
                <a:solidFill>
                  <a:schemeClr val="dk2"/>
                </a:solidFill>
              </a:rPr>
              <a:t> </a:t>
            </a:r>
            <a:r>
              <a:rPr lang="fr-FR" sz="2000" dirty="0" err="1">
                <a:solidFill>
                  <a:schemeClr val="dk2"/>
                </a:solidFill>
              </a:rPr>
              <a:t>scale</a:t>
            </a:r>
            <a:r>
              <a:rPr lang="fr-FR" sz="2000" dirty="0">
                <a:solidFill>
                  <a:schemeClr val="dk2"/>
                </a:solidFill>
              </a:rPr>
              <a:t> the data. The variance-covariance matrix of </a:t>
            </a:r>
            <a:r>
              <a:rPr lang="fr-FR" sz="2000" dirty="0" err="1">
                <a:solidFill>
                  <a:schemeClr val="dk2"/>
                </a:solidFill>
              </a:rPr>
              <a:t>scaled</a:t>
            </a:r>
            <a:r>
              <a:rPr lang="fr-FR" sz="2000" dirty="0">
                <a:solidFill>
                  <a:schemeClr val="dk2"/>
                </a:solidFill>
              </a:rPr>
              <a:t> </a:t>
            </a:r>
            <a:r>
              <a:rPr lang="fr-FR" sz="2000" dirty="0" err="1">
                <a:solidFill>
                  <a:schemeClr val="dk2"/>
                </a:solidFill>
              </a:rPr>
              <a:t>returns</a:t>
            </a:r>
            <a:r>
              <a:rPr lang="fr-FR" sz="2000" dirty="0">
                <a:solidFill>
                  <a:schemeClr val="dk2"/>
                </a:solidFill>
              </a:rPr>
              <a:t> </a:t>
            </a:r>
            <a:r>
              <a:rPr lang="fr-FR" sz="2000" dirty="0" err="1">
                <a:solidFill>
                  <a:schemeClr val="dk2"/>
                </a:solidFill>
              </a:rPr>
              <a:t>is</a:t>
            </a:r>
            <a:r>
              <a:rPr lang="fr-FR" sz="2000" dirty="0">
                <a:solidFill>
                  <a:schemeClr val="dk2"/>
                </a:solidFill>
              </a:rPr>
              <a:t> </a:t>
            </a:r>
            <a:r>
              <a:rPr lang="fr-FR" sz="2000" dirty="0" err="1">
                <a:solidFill>
                  <a:schemeClr val="dk2"/>
                </a:solidFill>
              </a:rPr>
              <a:t>diagonalizable</a:t>
            </a:r>
            <a:r>
              <a:rPr lang="fr-FR" sz="2000" dirty="0">
                <a:solidFill>
                  <a:schemeClr val="dk2"/>
                </a:solidFill>
              </a:rPr>
              <a:t>, </a:t>
            </a:r>
            <a:r>
              <a:rPr lang="fr-FR" sz="2000" dirty="0" err="1">
                <a:solidFill>
                  <a:schemeClr val="dk2"/>
                </a:solidFill>
              </a:rPr>
              <a:t>allowing</a:t>
            </a:r>
            <a:r>
              <a:rPr lang="fr-FR" sz="2000" dirty="0">
                <a:solidFill>
                  <a:schemeClr val="dk2"/>
                </a:solidFill>
              </a:rPr>
              <a:t> extraction of </a:t>
            </a:r>
            <a:r>
              <a:rPr lang="fr-FR" sz="2000" dirty="0" err="1">
                <a:solidFill>
                  <a:schemeClr val="dk2"/>
                </a:solidFill>
              </a:rPr>
              <a:t>eigenvectors</a:t>
            </a:r>
            <a:r>
              <a:rPr lang="fr-FR" sz="2000" dirty="0">
                <a:solidFill>
                  <a:schemeClr val="dk2"/>
                </a:solidFill>
              </a:rPr>
              <a:t> and </a:t>
            </a:r>
            <a:r>
              <a:rPr lang="fr-FR" sz="2000" dirty="0" err="1">
                <a:solidFill>
                  <a:schemeClr val="dk2"/>
                </a:solidFill>
              </a:rPr>
              <a:t>eigenvalues</a:t>
            </a:r>
            <a:r>
              <a:rPr lang="fr-FR" sz="2000" dirty="0">
                <a:solidFill>
                  <a:schemeClr val="dk2"/>
                </a:solidFill>
              </a:rPr>
              <a:t>.</a:t>
            </a:r>
          </a:p>
          <a:p>
            <a:pPr marL="0" indent="0">
              <a:lnSpc>
                <a:spcPct val="90000"/>
              </a:lnSpc>
              <a:buNone/>
            </a:pPr>
            <a:endParaRPr lang="fr-FR" sz="2000" dirty="0">
              <a:solidFill>
                <a:schemeClr val="dk2"/>
              </a:solidFill>
            </a:endParaRPr>
          </a:p>
          <a:p>
            <a:pPr marL="0" indent="0">
              <a:lnSpc>
                <a:spcPct val="90000"/>
              </a:lnSpc>
              <a:buNone/>
            </a:pPr>
            <a:r>
              <a:rPr lang="fr-FR" sz="2000" dirty="0">
                <a:solidFill>
                  <a:schemeClr val="dk2"/>
                </a:solidFill>
              </a:rPr>
              <a:t>Principal components are </a:t>
            </a:r>
            <a:r>
              <a:rPr lang="fr-FR" sz="2000" dirty="0" err="1">
                <a:solidFill>
                  <a:schemeClr val="dk2"/>
                </a:solidFill>
              </a:rPr>
              <a:t>derived</a:t>
            </a:r>
            <a:r>
              <a:rPr lang="fr-FR" sz="2000" dirty="0">
                <a:solidFill>
                  <a:schemeClr val="dk2"/>
                </a:solidFill>
              </a:rPr>
              <a:t> by </a:t>
            </a:r>
            <a:r>
              <a:rPr lang="fr-FR" sz="2000" dirty="0" err="1">
                <a:solidFill>
                  <a:schemeClr val="dk2"/>
                </a:solidFill>
              </a:rPr>
              <a:t>centering</a:t>
            </a:r>
            <a:r>
              <a:rPr lang="fr-FR" sz="2000" dirty="0">
                <a:solidFill>
                  <a:schemeClr val="dk2"/>
                </a:solidFill>
              </a:rPr>
              <a:t> and </a:t>
            </a:r>
            <a:r>
              <a:rPr lang="fr-FR" sz="2000" dirty="0" err="1">
                <a:solidFill>
                  <a:schemeClr val="dk2"/>
                </a:solidFill>
              </a:rPr>
              <a:t>normalizing</a:t>
            </a:r>
            <a:r>
              <a:rPr lang="fr-FR" sz="2000" dirty="0">
                <a:solidFill>
                  <a:schemeClr val="dk2"/>
                </a:solidFill>
              </a:rPr>
              <a:t> the </a:t>
            </a:r>
            <a:r>
              <a:rPr lang="fr-FR" sz="2000" dirty="0" err="1">
                <a:solidFill>
                  <a:schemeClr val="dk2"/>
                </a:solidFill>
              </a:rPr>
              <a:t>product</a:t>
            </a:r>
            <a:r>
              <a:rPr lang="fr-FR" sz="2000" dirty="0">
                <a:solidFill>
                  <a:schemeClr val="dk2"/>
                </a:solidFill>
              </a:rPr>
              <a:t> of </a:t>
            </a:r>
            <a:r>
              <a:rPr lang="fr-FR" sz="2000" dirty="0" err="1">
                <a:solidFill>
                  <a:schemeClr val="dk2"/>
                </a:solidFill>
              </a:rPr>
              <a:t>standardized</a:t>
            </a:r>
            <a:r>
              <a:rPr lang="fr-FR" sz="2000" dirty="0">
                <a:solidFill>
                  <a:schemeClr val="dk2"/>
                </a:solidFill>
              </a:rPr>
              <a:t> </a:t>
            </a:r>
            <a:r>
              <a:rPr lang="fr-FR" sz="2000" dirty="0" err="1">
                <a:solidFill>
                  <a:schemeClr val="dk2"/>
                </a:solidFill>
              </a:rPr>
              <a:t>returns</a:t>
            </a:r>
            <a:r>
              <a:rPr lang="fr-FR" sz="2000" dirty="0">
                <a:solidFill>
                  <a:schemeClr val="dk2"/>
                </a:solidFill>
              </a:rPr>
              <a:t> and </a:t>
            </a:r>
            <a:r>
              <a:rPr lang="fr-FR" sz="2000" dirty="0" err="1">
                <a:solidFill>
                  <a:schemeClr val="dk2"/>
                </a:solidFill>
              </a:rPr>
              <a:t>eigenvectors</a:t>
            </a:r>
            <a:r>
              <a:rPr lang="fr-FR" sz="2000" dirty="0">
                <a:solidFill>
                  <a:schemeClr val="dk2"/>
                </a:solidFill>
              </a:rPr>
              <a:t>. </a:t>
            </a:r>
            <a:r>
              <a:rPr lang="fr-FR" sz="2000" dirty="0" err="1">
                <a:solidFill>
                  <a:schemeClr val="dk2"/>
                </a:solidFill>
              </a:rPr>
              <a:t>These</a:t>
            </a:r>
            <a:r>
              <a:rPr lang="fr-FR" sz="2000" dirty="0">
                <a:solidFill>
                  <a:schemeClr val="dk2"/>
                </a:solidFill>
              </a:rPr>
              <a:t> components </a:t>
            </a:r>
            <a:r>
              <a:rPr lang="fr-FR" sz="2000" dirty="0" err="1">
                <a:solidFill>
                  <a:schemeClr val="dk2"/>
                </a:solidFill>
              </a:rPr>
              <a:t>represent</a:t>
            </a:r>
            <a:r>
              <a:rPr lang="fr-FR" sz="2000" dirty="0">
                <a:solidFill>
                  <a:schemeClr val="dk2"/>
                </a:solidFill>
              </a:rPr>
              <a:t> </a:t>
            </a:r>
            <a:r>
              <a:rPr lang="fr-FR" sz="2000" dirty="0" err="1">
                <a:solidFill>
                  <a:schemeClr val="dk2"/>
                </a:solidFill>
              </a:rPr>
              <a:t>our</a:t>
            </a:r>
            <a:r>
              <a:rPr lang="fr-FR" sz="2000" dirty="0">
                <a:solidFill>
                  <a:schemeClr val="dk2"/>
                </a:solidFill>
              </a:rPr>
              <a:t> </a:t>
            </a:r>
            <a:r>
              <a:rPr lang="fr-FR" sz="2000" dirty="0" err="1">
                <a:solidFill>
                  <a:schemeClr val="dk2"/>
                </a:solidFill>
              </a:rPr>
              <a:t>factors</a:t>
            </a:r>
            <a:r>
              <a:rPr lang="fr-FR" sz="2000" dirty="0">
                <a:solidFill>
                  <a:schemeClr val="dk2"/>
                </a:solidFill>
              </a:rPr>
              <a:t>.</a:t>
            </a:r>
          </a:p>
        </p:txBody>
      </p:sp>
      <p:pic>
        <p:nvPicPr>
          <p:cNvPr id="11" name="Picture 10" descr="A screenshot of a computer code&#10;&#10;Description automatically generated">
            <a:extLst>
              <a:ext uri="{FF2B5EF4-FFF2-40B4-BE49-F238E27FC236}">
                <a16:creationId xmlns:a16="http://schemas.microsoft.com/office/drawing/2014/main" id="{A779B036-D2A5-83E1-8F86-225DA81A5A59}"/>
              </a:ext>
            </a:extLst>
          </p:cNvPr>
          <p:cNvPicPr>
            <a:picLocks noChangeAspect="1"/>
          </p:cNvPicPr>
          <p:nvPr/>
        </p:nvPicPr>
        <p:blipFill>
          <a:blip r:embed="rId2"/>
          <a:stretch>
            <a:fillRect/>
          </a:stretch>
        </p:blipFill>
        <p:spPr>
          <a:xfrm>
            <a:off x="1796497" y="4254219"/>
            <a:ext cx="8914024" cy="1871945"/>
          </a:xfrm>
          <a:prstGeom prst="rect">
            <a:avLst/>
          </a:prstGeom>
          <a:noFill/>
        </p:spPr>
      </p:pic>
      <p:sp>
        <p:nvSpPr>
          <p:cNvPr id="8" name="Date Placeholder 7">
            <a:extLst>
              <a:ext uri="{FF2B5EF4-FFF2-40B4-BE49-F238E27FC236}">
                <a16:creationId xmlns:a16="http://schemas.microsoft.com/office/drawing/2014/main" id="{4778D5F0-3550-BB53-16B7-4A9C153796CA}"/>
              </a:ext>
            </a:extLst>
          </p:cNvPr>
          <p:cNvSpPr>
            <a:spLocks noGrp="1"/>
          </p:cNvSpPr>
          <p:nvPr>
            <p:ph type="dt" sz="half" idx="10"/>
          </p:nvPr>
        </p:nvSpPr>
        <p:spPr>
          <a:xfrm>
            <a:off x="5529609" y="6436100"/>
            <a:ext cx="1447800" cy="365125"/>
          </a:xfrm>
        </p:spPr>
        <p:txBody>
          <a:bodyPr anchor="ctr">
            <a:normAutofit/>
          </a:bodyPr>
          <a:lstStyle/>
          <a:p>
            <a:pPr>
              <a:lnSpc>
                <a:spcPct val="90000"/>
              </a:lnSpc>
              <a:spcAft>
                <a:spcPts val="600"/>
              </a:spcAft>
            </a:pPr>
            <a:r>
              <a:rPr lang="fr-FR" sz="900"/>
              <a:t>Saturday, February 3, 2024</a:t>
            </a:r>
          </a:p>
        </p:txBody>
      </p:sp>
      <p:sp>
        <p:nvSpPr>
          <p:cNvPr id="9" name="Footer Placeholder 8">
            <a:extLst>
              <a:ext uri="{FF2B5EF4-FFF2-40B4-BE49-F238E27FC236}">
                <a16:creationId xmlns:a16="http://schemas.microsoft.com/office/drawing/2014/main" id="{3FA254D7-6913-5D50-11A8-48E82AD68B29}"/>
              </a:ext>
            </a:extLst>
          </p:cNvPr>
          <p:cNvSpPr>
            <a:spLocks noGrp="1"/>
          </p:cNvSpPr>
          <p:nvPr>
            <p:ph type="ftr" sz="quarter" idx="11"/>
          </p:nvPr>
        </p:nvSpPr>
        <p:spPr>
          <a:xfrm>
            <a:off x="2005004" y="6444767"/>
            <a:ext cx="3261784" cy="365125"/>
          </a:xfrm>
        </p:spPr>
        <p:txBody>
          <a:bodyPr anchor="ctr">
            <a:normAutofit/>
          </a:bodyPr>
          <a:lstStyle/>
          <a:p>
            <a:pPr>
              <a:spcAft>
                <a:spcPts val="600"/>
              </a:spcAft>
            </a:pPr>
            <a:r>
              <a:rPr lang="fr-FR"/>
              <a:t>Master 272</a:t>
            </a:r>
          </a:p>
        </p:txBody>
      </p:sp>
      <p:sp>
        <p:nvSpPr>
          <p:cNvPr id="10" name="Slide Number Placeholder 9">
            <a:extLst>
              <a:ext uri="{FF2B5EF4-FFF2-40B4-BE49-F238E27FC236}">
                <a16:creationId xmlns:a16="http://schemas.microsoft.com/office/drawing/2014/main" id="{A3F6D45A-4DAD-81D1-6FBA-E9D78A91C9B6}"/>
              </a:ext>
            </a:extLst>
          </p:cNvPr>
          <p:cNvSpPr>
            <a:spLocks noGrp="1"/>
          </p:cNvSpPr>
          <p:nvPr>
            <p:ph type="sldNum" sz="quarter" idx="12"/>
          </p:nvPr>
        </p:nvSpPr>
        <p:spPr>
          <a:xfrm>
            <a:off x="9753262" y="6520173"/>
            <a:ext cx="1562100" cy="214312"/>
          </a:xfrm>
        </p:spPr>
        <p:txBody>
          <a:bodyPr>
            <a:normAutofit/>
          </a:bodyPr>
          <a:lstStyle/>
          <a:p>
            <a:pPr>
              <a:lnSpc>
                <a:spcPct val="90000"/>
              </a:lnSpc>
              <a:spcAft>
                <a:spcPts val="600"/>
              </a:spcAft>
            </a:pPr>
            <a:fld id="{0D248C8B-23E7-CC47-8D2E-09B4C05D2B56}" type="slidenum">
              <a:rPr lang="fr-FR" sz="800" smtClean="0"/>
              <a:pPr>
                <a:lnSpc>
                  <a:spcPct val="90000"/>
                </a:lnSpc>
                <a:spcAft>
                  <a:spcPts val="600"/>
                </a:spcAft>
              </a:pPr>
              <a:t>14</a:t>
            </a:fld>
            <a:endParaRPr lang="fr-FR" sz="800"/>
          </a:p>
        </p:txBody>
      </p:sp>
      <p:sp>
        <p:nvSpPr>
          <p:cNvPr id="2" name="Titre 1">
            <a:extLst>
              <a:ext uri="{FF2B5EF4-FFF2-40B4-BE49-F238E27FC236}">
                <a16:creationId xmlns:a16="http://schemas.microsoft.com/office/drawing/2014/main" id="{15E1A61D-B398-D000-9B0F-D12A7F5B0444}"/>
              </a:ext>
            </a:extLst>
          </p:cNvPr>
          <p:cNvSpPr>
            <a:spLocks noGrp="1"/>
          </p:cNvSpPr>
          <p:nvPr>
            <p:ph type="title"/>
          </p:nvPr>
        </p:nvSpPr>
        <p:spPr>
          <a:xfrm>
            <a:off x="609599" y="633481"/>
            <a:ext cx="10972801" cy="472583"/>
          </a:xfrm>
        </p:spPr>
        <p:txBody>
          <a:bodyPr wrap="square" anchor="ctr">
            <a:normAutofit/>
          </a:bodyPr>
          <a:lstStyle/>
          <a:p>
            <a:r>
              <a:rPr lang="fr-FR" dirty="0"/>
              <a:t>Factor Extraction</a:t>
            </a:r>
          </a:p>
        </p:txBody>
      </p:sp>
      <p:sp>
        <p:nvSpPr>
          <p:cNvPr id="4" name="Espace réservé du contenu 3">
            <a:extLst>
              <a:ext uri="{FF2B5EF4-FFF2-40B4-BE49-F238E27FC236}">
                <a16:creationId xmlns:a16="http://schemas.microsoft.com/office/drawing/2014/main" id="{2A1CFFBB-F25C-638C-D85C-E711B502DF57}"/>
              </a:ext>
            </a:extLst>
          </p:cNvPr>
          <p:cNvSpPr>
            <a:spLocks noGrp="1"/>
          </p:cNvSpPr>
          <p:nvPr>
            <p:ph sz="quarter" idx="14"/>
          </p:nvPr>
        </p:nvSpPr>
        <p:spPr>
          <a:xfrm>
            <a:off x="609600" y="288925"/>
            <a:ext cx="9805988" cy="344488"/>
          </a:xfrm>
        </p:spPr>
        <p:txBody>
          <a:bodyPr wrap="square" anchor="t">
            <a:normAutofit/>
          </a:bodyPr>
          <a:lstStyle/>
          <a:p>
            <a:r>
              <a:rPr lang="fr-FR" dirty="0"/>
              <a:t>I. Data and variables </a:t>
            </a:r>
            <a:r>
              <a:rPr lang="fr-FR" dirty="0" err="1"/>
              <a:t>preparation</a:t>
            </a:r>
            <a:endParaRPr lang="fr-FR" dirty="0"/>
          </a:p>
        </p:txBody>
      </p:sp>
    </p:spTree>
    <p:extLst>
      <p:ext uri="{BB962C8B-B14F-4D97-AF65-F5344CB8AC3E}">
        <p14:creationId xmlns:p14="http://schemas.microsoft.com/office/powerpoint/2010/main" val="2362842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22F0D-C19A-46D3-279D-DAE0D0D0E680}"/>
            </a:ext>
          </a:extLst>
        </p:cNvPr>
        <p:cNvGrpSpPr/>
        <p:nvPr/>
      </p:nvGrpSpPr>
      <p:grpSpPr>
        <a:xfrm>
          <a:off x="0" y="0"/>
          <a:ext cx="0" cy="0"/>
          <a:chOff x="0" y="0"/>
          <a:chExt cx="0" cy="0"/>
        </a:xfrm>
      </p:grpSpPr>
      <p:sp>
        <p:nvSpPr>
          <p:cNvPr id="15" name="Text Placeholder 1">
            <a:extLst>
              <a:ext uri="{FF2B5EF4-FFF2-40B4-BE49-F238E27FC236}">
                <a16:creationId xmlns:a16="http://schemas.microsoft.com/office/drawing/2014/main" id="{E2A6DB8A-DB9D-94E5-D8E4-B9B6F45B0C46}"/>
              </a:ext>
            </a:extLst>
          </p:cNvPr>
          <p:cNvSpPr>
            <a:spLocks noGrp="1"/>
          </p:cNvSpPr>
          <p:nvPr>
            <p:ph type="body" sz="half" idx="2"/>
          </p:nvPr>
        </p:nvSpPr>
        <p:spPr>
          <a:xfrm>
            <a:off x="2389717" y="5367338"/>
            <a:ext cx="7315200" cy="804862"/>
          </a:xfrm>
        </p:spPr>
        <p:txBody>
          <a:bodyPr/>
          <a:lstStyle/>
          <a:p>
            <a:r>
              <a:rPr lang="fr-FR" sz="2000" dirty="0">
                <a:solidFill>
                  <a:schemeClr val="dk2"/>
                </a:solidFill>
              </a:rPr>
              <a:t>In </a:t>
            </a:r>
            <a:r>
              <a:rPr lang="fr-FR" sz="2000" dirty="0" err="1">
                <a:solidFill>
                  <a:schemeClr val="dk2"/>
                </a:solidFill>
              </a:rPr>
              <a:t>summary</a:t>
            </a:r>
            <a:r>
              <a:rPr lang="fr-FR" sz="2000" dirty="0">
                <a:solidFill>
                  <a:schemeClr val="dk2"/>
                </a:solidFill>
              </a:rPr>
              <a:t>, PCA </a:t>
            </a:r>
            <a:r>
              <a:rPr lang="fr-FR" sz="2000" dirty="0" err="1">
                <a:solidFill>
                  <a:schemeClr val="dk2"/>
                </a:solidFill>
              </a:rPr>
              <a:t>effectively</a:t>
            </a:r>
            <a:r>
              <a:rPr lang="fr-FR" sz="2000" dirty="0">
                <a:solidFill>
                  <a:schemeClr val="dk2"/>
                </a:solidFill>
              </a:rPr>
              <a:t> captures </a:t>
            </a:r>
            <a:r>
              <a:rPr lang="fr-FR" sz="2000" dirty="0" err="1">
                <a:solidFill>
                  <a:schemeClr val="dk2"/>
                </a:solidFill>
              </a:rPr>
              <a:t>dataset</a:t>
            </a:r>
            <a:r>
              <a:rPr lang="fr-FR" sz="2000" dirty="0">
                <a:solidFill>
                  <a:schemeClr val="dk2"/>
                </a:solidFill>
              </a:rPr>
              <a:t> variance </a:t>
            </a:r>
            <a:r>
              <a:rPr lang="fr-FR" sz="2000" dirty="0" err="1">
                <a:solidFill>
                  <a:schemeClr val="dk2"/>
                </a:solidFill>
              </a:rPr>
              <a:t>with</a:t>
            </a:r>
            <a:r>
              <a:rPr lang="fr-FR" sz="2000" dirty="0">
                <a:solidFill>
                  <a:schemeClr val="dk2"/>
                </a:solidFill>
              </a:rPr>
              <a:t> 5 components.</a:t>
            </a:r>
          </a:p>
          <a:p>
            <a:endParaRPr lang="en-US" dirty="0"/>
          </a:p>
        </p:txBody>
      </p:sp>
      <p:sp>
        <p:nvSpPr>
          <p:cNvPr id="8" name="Date Placeholder 7">
            <a:extLst>
              <a:ext uri="{FF2B5EF4-FFF2-40B4-BE49-F238E27FC236}">
                <a16:creationId xmlns:a16="http://schemas.microsoft.com/office/drawing/2014/main" id="{A0B0A6EA-5DA3-7AD8-0387-6DEDA5AA673C}"/>
              </a:ext>
            </a:extLst>
          </p:cNvPr>
          <p:cNvSpPr>
            <a:spLocks noGrp="1"/>
          </p:cNvSpPr>
          <p:nvPr>
            <p:ph type="dt" sz="half" idx="10"/>
          </p:nvPr>
        </p:nvSpPr>
        <p:spPr>
          <a:xfrm>
            <a:off x="5529609" y="6436100"/>
            <a:ext cx="1447800" cy="365125"/>
          </a:xfrm>
        </p:spPr>
        <p:txBody>
          <a:bodyPr anchor="ctr">
            <a:normAutofit/>
          </a:bodyPr>
          <a:lstStyle/>
          <a:p>
            <a:pPr>
              <a:lnSpc>
                <a:spcPct val="90000"/>
              </a:lnSpc>
              <a:spcAft>
                <a:spcPts val="600"/>
              </a:spcAft>
            </a:pPr>
            <a:r>
              <a:rPr lang="fr-FR" sz="900"/>
              <a:t>Saturday, February 3, 2024</a:t>
            </a:r>
          </a:p>
        </p:txBody>
      </p:sp>
      <p:sp>
        <p:nvSpPr>
          <p:cNvPr id="9" name="Footer Placeholder 8">
            <a:extLst>
              <a:ext uri="{FF2B5EF4-FFF2-40B4-BE49-F238E27FC236}">
                <a16:creationId xmlns:a16="http://schemas.microsoft.com/office/drawing/2014/main" id="{9DF47885-2595-04C3-8884-394828770F60}"/>
              </a:ext>
            </a:extLst>
          </p:cNvPr>
          <p:cNvSpPr>
            <a:spLocks noGrp="1"/>
          </p:cNvSpPr>
          <p:nvPr>
            <p:ph type="ftr" sz="quarter" idx="11"/>
          </p:nvPr>
        </p:nvSpPr>
        <p:spPr>
          <a:xfrm>
            <a:off x="2005004" y="6444767"/>
            <a:ext cx="3261784" cy="365125"/>
          </a:xfrm>
        </p:spPr>
        <p:txBody>
          <a:bodyPr anchor="ctr">
            <a:normAutofit/>
          </a:bodyPr>
          <a:lstStyle/>
          <a:p>
            <a:pPr>
              <a:spcAft>
                <a:spcPts val="600"/>
              </a:spcAft>
            </a:pPr>
            <a:r>
              <a:rPr lang="fr-FR"/>
              <a:t>Master 272</a:t>
            </a:r>
          </a:p>
        </p:txBody>
      </p:sp>
      <p:sp>
        <p:nvSpPr>
          <p:cNvPr id="10" name="Slide Number Placeholder 9">
            <a:extLst>
              <a:ext uri="{FF2B5EF4-FFF2-40B4-BE49-F238E27FC236}">
                <a16:creationId xmlns:a16="http://schemas.microsoft.com/office/drawing/2014/main" id="{B7E543E2-BB8B-DAD2-D7E1-3887704A3247}"/>
              </a:ext>
            </a:extLst>
          </p:cNvPr>
          <p:cNvSpPr>
            <a:spLocks noGrp="1"/>
          </p:cNvSpPr>
          <p:nvPr>
            <p:ph type="sldNum" sz="quarter" idx="12"/>
          </p:nvPr>
        </p:nvSpPr>
        <p:spPr>
          <a:xfrm>
            <a:off x="9704917" y="6520173"/>
            <a:ext cx="1562100" cy="214312"/>
          </a:xfrm>
        </p:spPr>
        <p:txBody>
          <a:bodyPr>
            <a:normAutofit/>
          </a:bodyPr>
          <a:lstStyle/>
          <a:p>
            <a:pPr>
              <a:lnSpc>
                <a:spcPct val="90000"/>
              </a:lnSpc>
              <a:spcAft>
                <a:spcPts val="600"/>
              </a:spcAft>
            </a:pPr>
            <a:fld id="{0D248C8B-23E7-CC47-8D2E-09B4C05D2B56}" type="slidenum">
              <a:rPr lang="fr-FR" sz="800" smtClean="0"/>
              <a:pPr>
                <a:lnSpc>
                  <a:spcPct val="90000"/>
                </a:lnSpc>
                <a:spcAft>
                  <a:spcPts val="600"/>
                </a:spcAft>
              </a:pPr>
              <a:t>15</a:t>
            </a:fld>
            <a:endParaRPr lang="fr-FR" sz="800"/>
          </a:p>
        </p:txBody>
      </p:sp>
      <p:pic>
        <p:nvPicPr>
          <p:cNvPr id="6" name="Content Placeholder 5" descr="A table with numbers and a number on it&#10;&#10;Description automatically generated">
            <a:extLst>
              <a:ext uri="{FF2B5EF4-FFF2-40B4-BE49-F238E27FC236}">
                <a16:creationId xmlns:a16="http://schemas.microsoft.com/office/drawing/2014/main" id="{51364576-FD1D-EAF9-CA3B-6EF8A381DEF6}"/>
              </a:ext>
            </a:extLst>
          </p:cNvPr>
          <p:cNvPicPr>
            <a:picLocks noGrp="1" noChangeAspect="1"/>
          </p:cNvPicPr>
          <p:nvPr>
            <p:ph type="pic" sz="quarter" idx="13"/>
          </p:nvPr>
        </p:nvPicPr>
        <p:blipFill>
          <a:blip r:embed="rId2"/>
          <a:stretch/>
        </p:blipFill>
        <p:spPr>
          <a:xfrm>
            <a:off x="609600" y="2031874"/>
            <a:ext cx="10972800" cy="2660903"/>
          </a:xfrm>
          <a:noFill/>
        </p:spPr>
      </p:pic>
      <p:sp>
        <p:nvSpPr>
          <p:cNvPr id="2" name="Titre 1">
            <a:extLst>
              <a:ext uri="{FF2B5EF4-FFF2-40B4-BE49-F238E27FC236}">
                <a16:creationId xmlns:a16="http://schemas.microsoft.com/office/drawing/2014/main" id="{919F96F2-DE8B-31E7-2C53-E0A88AE3F853}"/>
              </a:ext>
            </a:extLst>
          </p:cNvPr>
          <p:cNvSpPr>
            <a:spLocks noGrp="1"/>
          </p:cNvSpPr>
          <p:nvPr>
            <p:ph type="title"/>
          </p:nvPr>
        </p:nvSpPr>
        <p:spPr>
          <a:xfrm>
            <a:off x="609599" y="633481"/>
            <a:ext cx="10972801" cy="472583"/>
          </a:xfrm>
        </p:spPr>
        <p:txBody>
          <a:bodyPr wrap="square" anchor="ctr">
            <a:normAutofit/>
          </a:bodyPr>
          <a:lstStyle/>
          <a:p>
            <a:r>
              <a:rPr lang="fr-FR" dirty="0"/>
              <a:t>Factor Extraction</a:t>
            </a:r>
          </a:p>
        </p:txBody>
      </p:sp>
      <p:sp>
        <p:nvSpPr>
          <p:cNvPr id="4" name="Espace réservé du contenu 3">
            <a:extLst>
              <a:ext uri="{FF2B5EF4-FFF2-40B4-BE49-F238E27FC236}">
                <a16:creationId xmlns:a16="http://schemas.microsoft.com/office/drawing/2014/main" id="{2006B1CD-957B-AD2A-2514-3C8C41F3668D}"/>
              </a:ext>
            </a:extLst>
          </p:cNvPr>
          <p:cNvSpPr>
            <a:spLocks noGrp="1"/>
          </p:cNvSpPr>
          <p:nvPr>
            <p:ph sz="quarter" idx="14"/>
          </p:nvPr>
        </p:nvSpPr>
        <p:spPr>
          <a:xfrm>
            <a:off x="609600" y="288925"/>
            <a:ext cx="9805988" cy="344488"/>
          </a:xfrm>
        </p:spPr>
        <p:txBody>
          <a:bodyPr wrap="square" anchor="t">
            <a:normAutofit/>
          </a:bodyPr>
          <a:lstStyle/>
          <a:p>
            <a:r>
              <a:rPr lang="fr-FR" dirty="0"/>
              <a:t>I. Data and variables </a:t>
            </a:r>
            <a:r>
              <a:rPr lang="fr-FR" dirty="0" err="1"/>
              <a:t>preparation</a:t>
            </a:r>
            <a:endParaRPr lang="fr-FR" dirty="0"/>
          </a:p>
        </p:txBody>
      </p:sp>
    </p:spTree>
    <p:extLst>
      <p:ext uri="{BB962C8B-B14F-4D97-AF65-F5344CB8AC3E}">
        <p14:creationId xmlns:p14="http://schemas.microsoft.com/office/powerpoint/2010/main" val="1144844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29E4D-7D1E-F490-34F2-8C271A537159}"/>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C336A5EE-FCA5-BDAC-433D-CB2A4356BC81}"/>
              </a:ext>
            </a:extLst>
          </p:cNvPr>
          <p:cNvSpPr>
            <a:spLocks noGrp="1"/>
          </p:cNvSpPr>
          <p:nvPr>
            <p:ph type="dt" sz="half" idx="10"/>
          </p:nvPr>
        </p:nvSpPr>
        <p:spPr/>
        <p:txBody>
          <a:bodyPr/>
          <a:lstStyle/>
          <a:p>
            <a:r>
              <a:rPr lang="fr-FR"/>
              <a:t>Saturday, February 3, 2024</a:t>
            </a:r>
          </a:p>
        </p:txBody>
      </p:sp>
      <p:sp>
        <p:nvSpPr>
          <p:cNvPr id="3" name="Footer Placeholder 2">
            <a:extLst>
              <a:ext uri="{FF2B5EF4-FFF2-40B4-BE49-F238E27FC236}">
                <a16:creationId xmlns:a16="http://schemas.microsoft.com/office/drawing/2014/main" id="{8C665DB0-128A-243F-1736-28F2D587AD36}"/>
              </a:ext>
            </a:extLst>
          </p:cNvPr>
          <p:cNvSpPr>
            <a:spLocks noGrp="1"/>
          </p:cNvSpPr>
          <p:nvPr>
            <p:ph type="ftr" sz="quarter" idx="11"/>
          </p:nvPr>
        </p:nvSpPr>
        <p:spPr/>
        <p:txBody>
          <a:bodyPr/>
          <a:lstStyle/>
          <a:p>
            <a:r>
              <a:rPr lang="fr-FR"/>
              <a:t>Master 272</a:t>
            </a:r>
          </a:p>
        </p:txBody>
      </p:sp>
      <p:sp>
        <p:nvSpPr>
          <p:cNvPr id="4" name="Slide Number Placeholder 3">
            <a:extLst>
              <a:ext uri="{FF2B5EF4-FFF2-40B4-BE49-F238E27FC236}">
                <a16:creationId xmlns:a16="http://schemas.microsoft.com/office/drawing/2014/main" id="{A36B3C4A-0895-DF21-56EA-AB2DB8E61518}"/>
              </a:ext>
            </a:extLst>
          </p:cNvPr>
          <p:cNvSpPr>
            <a:spLocks noGrp="1"/>
          </p:cNvSpPr>
          <p:nvPr>
            <p:ph type="sldNum" sz="quarter" idx="12"/>
          </p:nvPr>
        </p:nvSpPr>
        <p:spPr/>
        <p:txBody>
          <a:bodyPr/>
          <a:lstStyle/>
          <a:p>
            <a:fld id="{0D248C8B-23E7-CC47-8D2E-09B4C05D2B56}" type="slidenum">
              <a:rPr lang="fr-FR" smtClean="0"/>
              <a:t>16</a:t>
            </a:fld>
            <a:endParaRPr lang="fr-FR"/>
          </a:p>
        </p:txBody>
      </p:sp>
      <p:sp>
        <p:nvSpPr>
          <p:cNvPr id="5" name="Title 4">
            <a:extLst>
              <a:ext uri="{FF2B5EF4-FFF2-40B4-BE49-F238E27FC236}">
                <a16:creationId xmlns:a16="http://schemas.microsoft.com/office/drawing/2014/main" id="{4A1AA397-D186-A6BB-4046-B75046D41256}"/>
              </a:ext>
            </a:extLst>
          </p:cNvPr>
          <p:cNvSpPr>
            <a:spLocks noGrp="1"/>
          </p:cNvSpPr>
          <p:nvPr>
            <p:ph type="title"/>
          </p:nvPr>
        </p:nvSpPr>
        <p:spPr/>
        <p:txBody>
          <a:bodyPr/>
          <a:lstStyle/>
          <a:p>
            <a:r>
              <a:rPr lang="en-GB" dirty="0"/>
              <a:t>Table 2 : Variance explanation as a function of the number of principal components</a:t>
            </a:r>
            <a:endParaRPr lang="en-FR" dirty="0"/>
          </a:p>
        </p:txBody>
      </p:sp>
      <p:sp>
        <p:nvSpPr>
          <p:cNvPr id="7" name="Content Placeholder 6">
            <a:extLst>
              <a:ext uri="{FF2B5EF4-FFF2-40B4-BE49-F238E27FC236}">
                <a16:creationId xmlns:a16="http://schemas.microsoft.com/office/drawing/2014/main" id="{18452773-CBE7-9634-56FC-11F9AD4AAB62}"/>
              </a:ext>
            </a:extLst>
          </p:cNvPr>
          <p:cNvSpPr>
            <a:spLocks noGrp="1"/>
          </p:cNvSpPr>
          <p:nvPr>
            <p:ph sz="quarter" idx="14"/>
          </p:nvPr>
        </p:nvSpPr>
        <p:spPr/>
        <p:txBody>
          <a:bodyPr/>
          <a:lstStyle/>
          <a:p>
            <a:r>
              <a:rPr lang="en-GB" dirty="0"/>
              <a:t>I. Data and variables preparation</a:t>
            </a:r>
          </a:p>
        </p:txBody>
      </p:sp>
      <p:pic>
        <p:nvPicPr>
          <p:cNvPr id="15" name="Content Placeholder 14" descr="A close-up of a number&#10;&#10;Description automatically generated">
            <a:extLst>
              <a:ext uri="{FF2B5EF4-FFF2-40B4-BE49-F238E27FC236}">
                <a16:creationId xmlns:a16="http://schemas.microsoft.com/office/drawing/2014/main" id="{4DF4ED84-7C1A-EEDF-FCAF-35F392FCA961}"/>
              </a:ext>
            </a:extLst>
          </p:cNvPr>
          <p:cNvPicPr>
            <a:picLocks noGrp="1" noChangeAspect="1"/>
          </p:cNvPicPr>
          <p:nvPr>
            <p:ph sz="quarter" idx="13"/>
          </p:nvPr>
        </p:nvPicPr>
        <p:blipFill>
          <a:blip r:embed="rId2"/>
          <a:stretch>
            <a:fillRect/>
          </a:stretch>
        </p:blipFill>
        <p:spPr>
          <a:xfrm>
            <a:off x="190601" y="2790578"/>
            <a:ext cx="11810798" cy="1276843"/>
          </a:xfrm>
        </p:spPr>
      </p:pic>
    </p:spTree>
    <p:extLst>
      <p:ext uri="{BB962C8B-B14F-4D97-AF65-F5344CB8AC3E}">
        <p14:creationId xmlns:p14="http://schemas.microsoft.com/office/powerpoint/2010/main" val="1810411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9CBA5-95FF-ABA3-A066-B770BA278398}"/>
            </a:ext>
          </a:extLst>
        </p:cNvPr>
        <p:cNvGrpSpPr/>
        <p:nvPr/>
      </p:nvGrpSpPr>
      <p:grpSpPr>
        <a:xfrm>
          <a:off x="0" y="0"/>
          <a:ext cx="0" cy="0"/>
          <a:chOff x="0" y="0"/>
          <a:chExt cx="0" cy="0"/>
        </a:xfrm>
      </p:grpSpPr>
      <p:sp>
        <p:nvSpPr>
          <p:cNvPr id="14" name="Text Placeholder 1">
            <a:extLst>
              <a:ext uri="{FF2B5EF4-FFF2-40B4-BE49-F238E27FC236}">
                <a16:creationId xmlns:a16="http://schemas.microsoft.com/office/drawing/2014/main" id="{C11CC715-4B88-EF4F-4BC6-DE9CC938EC0C}"/>
              </a:ext>
            </a:extLst>
          </p:cNvPr>
          <p:cNvSpPr>
            <a:spLocks noGrp="1"/>
          </p:cNvSpPr>
          <p:nvPr>
            <p:ph type="body" idx="1"/>
          </p:nvPr>
        </p:nvSpPr>
        <p:spPr>
          <a:xfrm>
            <a:off x="609600" y="1535113"/>
            <a:ext cx="5386917" cy="639762"/>
          </a:xfrm>
        </p:spPr>
        <p:txBody>
          <a:bodyPr/>
          <a:lstStyle/>
          <a:p>
            <a:pPr algn="just"/>
            <a:r>
              <a:rPr kumimoji="0" lang="fr-FR" sz="1800" b="1" i="0" u="none" strike="noStrike" kern="1200" cap="none" spc="0" normalizeH="0" baseline="0" noProof="0" dirty="0">
                <a:ln>
                  <a:noFill/>
                </a:ln>
                <a:solidFill>
                  <a:srgbClr val="2F4486"/>
                </a:solidFill>
                <a:effectLst/>
                <a:uLnTx/>
                <a:uFillTx/>
                <a:latin typeface="Bookman Old Style" panose="02050604050505020204" pitchFamily="18" charset="0"/>
                <a:ea typeface="ＭＳ Ｐゴシック" charset="0"/>
              </a:rPr>
              <a:t>Figure 1 : </a:t>
            </a:r>
            <a:r>
              <a:rPr kumimoji="0" lang="en-GB" sz="1800" b="1" i="0" u="none" strike="noStrike" kern="1200" cap="none" spc="0" normalizeH="0" baseline="0" noProof="0" dirty="0">
                <a:ln>
                  <a:noFill/>
                </a:ln>
                <a:solidFill>
                  <a:srgbClr val="2F4486"/>
                </a:solidFill>
                <a:effectLst/>
                <a:uLnTx/>
                <a:uFillTx/>
                <a:latin typeface="Bookman Old Style" panose="02050604050505020204" pitchFamily="18" charset="0"/>
                <a:ea typeface="ＭＳ Ｐゴシック" charset="0"/>
              </a:rPr>
              <a:t>Factors’ evolution across maturities</a:t>
            </a:r>
            <a:endParaRPr lang="en-US" sz="1800" dirty="0"/>
          </a:p>
        </p:txBody>
      </p:sp>
      <p:pic>
        <p:nvPicPr>
          <p:cNvPr id="9" name="Content Placeholder 8" descr="A graph with different colored lines&#10;&#10;Description automatically generated">
            <a:extLst>
              <a:ext uri="{FF2B5EF4-FFF2-40B4-BE49-F238E27FC236}">
                <a16:creationId xmlns:a16="http://schemas.microsoft.com/office/drawing/2014/main" id="{C2CE8B02-8725-E65E-B6A2-2BADB1FE765F}"/>
              </a:ext>
            </a:extLst>
          </p:cNvPr>
          <p:cNvPicPr>
            <a:picLocks noGrp="1" noChangeAspect="1"/>
          </p:cNvPicPr>
          <p:nvPr>
            <p:ph sz="half" idx="2"/>
          </p:nvPr>
        </p:nvPicPr>
        <p:blipFill>
          <a:blip r:embed="rId2"/>
          <a:stretch>
            <a:fillRect/>
          </a:stretch>
        </p:blipFill>
        <p:spPr>
          <a:xfrm>
            <a:off x="609600" y="2803789"/>
            <a:ext cx="5386917" cy="2693459"/>
          </a:xfrm>
          <a:noFill/>
        </p:spPr>
      </p:pic>
      <p:sp>
        <p:nvSpPr>
          <p:cNvPr id="16" name="Text Placeholder 3">
            <a:extLst>
              <a:ext uri="{FF2B5EF4-FFF2-40B4-BE49-F238E27FC236}">
                <a16:creationId xmlns:a16="http://schemas.microsoft.com/office/drawing/2014/main" id="{EAFD65AD-2C40-F6F5-6C22-B0C1069D86DA}"/>
              </a:ext>
            </a:extLst>
          </p:cNvPr>
          <p:cNvSpPr>
            <a:spLocks noGrp="1"/>
          </p:cNvSpPr>
          <p:nvPr>
            <p:ph type="body" sz="quarter" idx="3"/>
          </p:nvPr>
        </p:nvSpPr>
        <p:spPr>
          <a:xfrm>
            <a:off x="6193368" y="1535113"/>
            <a:ext cx="5389033" cy="639762"/>
          </a:xfrm>
        </p:spPr>
        <p:txBody>
          <a:bodyPr/>
          <a:lstStyle/>
          <a:p>
            <a:pPr algn="just"/>
            <a:r>
              <a:rPr kumimoji="0" lang="fr-FR" sz="1800" b="1" i="0" u="none" strike="noStrike" kern="1200" cap="none" spc="0" normalizeH="0" baseline="0" noProof="0" dirty="0">
                <a:ln>
                  <a:noFill/>
                </a:ln>
                <a:solidFill>
                  <a:srgbClr val="2F4486"/>
                </a:solidFill>
                <a:effectLst/>
                <a:uLnTx/>
                <a:uFillTx/>
                <a:latin typeface="Bookman Old Style" panose="02050604050505020204" pitchFamily="18" charset="0"/>
                <a:ea typeface="ＭＳ Ｐゴシック" charset="0"/>
              </a:rPr>
              <a:t>Figure 2 : </a:t>
            </a:r>
            <a:r>
              <a:rPr kumimoji="0" lang="en-GB" sz="1800" b="1" i="0" u="none" strike="noStrike" kern="1200" cap="none" spc="0" normalizeH="0" baseline="0" noProof="0" dirty="0">
                <a:ln>
                  <a:noFill/>
                </a:ln>
                <a:solidFill>
                  <a:srgbClr val="2F4486"/>
                </a:solidFill>
                <a:effectLst/>
                <a:uLnTx/>
                <a:uFillTx/>
                <a:latin typeface="Bookman Old Style" panose="02050604050505020204" pitchFamily="18" charset="0"/>
                <a:ea typeface="ＭＳ Ｐゴシック" charset="0"/>
              </a:rPr>
              <a:t>Factor’s evolution across maturities by </a:t>
            </a:r>
            <a:r>
              <a:rPr kumimoji="0" lang="en-GB" sz="1800" b="1" i="0" u="none" strike="noStrike" kern="1200" cap="none" spc="0" normalizeH="0" baseline="0" noProof="0" dirty="0" err="1">
                <a:ln>
                  <a:noFill/>
                </a:ln>
                <a:solidFill>
                  <a:srgbClr val="2F4486"/>
                </a:solidFill>
                <a:effectLst/>
                <a:uLnTx/>
                <a:uFillTx/>
                <a:latin typeface="Bookman Old Style" panose="02050604050505020204" pitchFamily="18" charset="0"/>
                <a:ea typeface="ＭＳ Ｐゴシック" charset="0"/>
              </a:rPr>
              <a:t>centering</a:t>
            </a:r>
            <a:r>
              <a:rPr kumimoji="0" lang="en-GB" sz="1800" b="1" i="0" u="none" strike="noStrike" kern="1200" cap="none" spc="0" normalizeH="0" baseline="0" noProof="0" dirty="0">
                <a:ln>
                  <a:noFill/>
                </a:ln>
                <a:solidFill>
                  <a:srgbClr val="2F4486"/>
                </a:solidFill>
                <a:effectLst/>
                <a:uLnTx/>
                <a:uFillTx/>
                <a:latin typeface="Bookman Old Style" panose="02050604050505020204" pitchFamily="18" charset="0"/>
                <a:ea typeface="ＭＳ Ｐゴシック" charset="0"/>
              </a:rPr>
              <a:t> and normalizing the product of the matrix of standardized returns by the eigenvectors of the covariance matrix of standardized returns</a:t>
            </a:r>
            <a:endParaRPr lang="en-US" sz="1800" dirty="0"/>
          </a:p>
        </p:txBody>
      </p:sp>
      <p:sp>
        <p:nvSpPr>
          <p:cNvPr id="2" name="Date Placeholder 1">
            <a:extLst>
              <a:ext uri="{FF2B5EF4-FFF2-40B4-BE49-F238E27FC236}">
                <a16:creationId xmlns:a16="http://schemas.microsoft.com/office/drawing/2014/main" id="{F145F788-96B9-0DED-4BFD-CBCC6B1872FA}"/>
              </a:ext>
            </a:extLst>
          </p:cNvPr>
          <p:cNvSpPr>
            <a:spLocks noGrp="1"/>
          </p:cNvSpPr>
          <p:nvPr>
            <p:ph type="dt" sz="half" idx="10"/>
          </p:nvPr>
        </p:nvSpPr>
        <p:spPr>
          <a:xfrm>
            <a:off x="5529609" y="6436100"/>
            <a:ext cx="1447800" cy="365125"/>
          </a:xfrm>
        </p:spPr>
        <p:txBody>
          <a:bodyPr anchor="ctr">
            <a:normAutofit/>
          </a:bodyPr>
          <a:lstStyle/>
          <a:p>
            <a:pPr>
              <a:lnSpc>
                <a:spcPct val="90000"/>
              </a:lnSpc>
              <a:spcAft>
                <a:spcPts val="600"/>
              </a:spcAft>
            </a:pPr>
            <a:r>
              <a:rPr lang="fr-FR" sz="900"/>
              <a:t>Saturday, February 3, 2024</a:t>
            </a:r>
          </a:p>
        </p:txBody>
      </p:sp>
      <p:sp>
        <p:nvSpPr>
          <p:cNvPr id="3" name="Footer Placeholder 2">
            <a:extLst>
              <a:ext uri="{FF2B5EF4-FFF2-40B4-BE49-F238E27FC236}">
                <a16:creationId xmlns:a16="http://schemas.microsoft.com/office/drawing/2014/main" id="{E5565FC6-D3EC-AE64-3C95-60B860B44BEC}"/>
              </a:ext>
            </a:extLst>
          </p:cNvPr>
          <p:cNvSpPr>
            <a:spLocks noGrp="1"/>
          </p:cNvSpPr>
          <p:nvPr>
            <p:ph type="ftr" sz="quarter" idx="11"/>
          </p:nvPr>
        </p:nvSpPr>
        <p:spPr>
          <a:xfrm>
            <a:off x="2005004" y="6444767"/>
            <a:ext cx="3261784" cy="365125"/>
          </a:xfrm>
        </p:spPr>
        <p:txBody>
          <a:bodyPr anchor="ctr">
            <a:normAutofit/>
          </a:bodyPr>
          <a:lstStyle/>
          <a:p>
            <a:pPr>
              <a:spcAft>
                <a:spcPts val="600"/>
              </a:spcAft>
            </a:pPr>
            <a:r>
              <a:rPr lang="fr-FR"/>
              <a:t>Master 272</a:t>
            </a:r>
          </a:p>
        </p:txBody>
      </p:sp>
      <p:sp>
        <p:nvSpPr>
          <p:cNvPr id="4" name="Slide Number Placeholder 3">
            <a:extLst>
              <a:ext uri="{FF2B5EF4-FFF2-40B4-BE49-F238E27FC236}">
                <a16:creationId xmlns:a16="http://schemas.microsoft.com/office/drawing/2014/main" id="{445A9E71-8CC6-4AA8-3A59-DC4860DAC158}"/>
              </a:ext>
            </a:extLst>
          </p:cNvPr>
          <p:cNvSpPr>
            <a:spLocks noGrp="1"/>
          </p:cNvSpPr>
          <p:nvPr>
            <p:ph type="sldNum" sz="quarter" idx="12"/>
          </p:nvPr>
        </p:nvSpPr>
        <p:spPr>
          <a:xfrm>
            <a:off x="9765454" y="6520173"/>
            <a:ext cx="1562100" cy="214312"/>
          </a:xfrm>
        </p:spPr>
        <p:txBody>
          <a:bodyPr>
            <a:normAutofit/>
          </a:bodyPr>
          <a:lstStyle/>
          <a:p>
            <a:pPr>
              <a:lnSpc>
                <a:spcPct val="90000"/>
              </a:lnSpc>
              <a:spcAft>
                <a:spcPts val="600"/>
              </a:spcAft>
            </a:pPr>
            <a:fld id="{0D248C8B-23E7-CC47-8D2E-09B4C05D2B56}" type="slidenum">
              <a:rPr lang="fr-FR" sz="800" smtClean="0"/>
              <a:pPr>
                <a:lnSpc>
                  <a:spcPct val="90000"/>
                </a:lnSpc>
                <a:spcAft>
                  <a:spcPts val="600"/>
                </a:spcAft>
              </a:pPr>
              <a:t>17</a:t>
            </a:fld>
            <a:endParaRPr lang="fr-FR" sz="800"/>
          </a:p>
        </p:txBody>
      </p:sp>
      <p:sp>
        <p:nvSpPr>
          <p:cNvPr id="7" name="Content Placeholder 6">
            <a:extLst>
              <a:ext uri="{FF2B5EF4-FFF2-40B4-BE49-F238E27FC236}">
                <a16:creationId xmlns:a16="http://schemas.microsoft.com/office/drawing/2014/main" id="{F237B95E-B45E-FF14-2376-D9D71DEE20BE}"/>
              </a:ext>
            </a:extLst>
          </p:cNvPr>
          <p:cNvSpPr>
            <a:spLocks noGrp="1"/>
          </p:cNvSpPr>
          <p:nvPr>
            <p:ph sz="quarter" idx="14"/>
          </p:nvPr>
        </p:nvSpPr>
        <p:spPr>
          <a:xfrm>
            <a:off x="609600" y="288925"/>
            <a:ext cx="9805988" cy="344488"/>
          </a:xfrm>
        </p:spPr>
        <p:txBody>
          <a:bodyPr wrap="square" anchor="t">
            <a:normAutofit/>
          </a:bodyPr>
          <a:lstStyle/>
          <a:p>
            <a:r>
              <a:rPr lang="en-GB" dirty="0"/>
              <a:t>I. Data and variables preparation</a:t>
            </a:r>
          </a:p>
        </p:txBody>
      </p:sp>
      <p:pic>
        <p:nvPicPr>
          <p:cNvPr id="6" name="Content Placeholder 17">
            <a:extLst>
              <a:ext uri="{FF2B5EF4-FFF2-40B4-BE49-F238E27FC236}">
                <a16:creationId xmlns:a16="http://schemas.microsoft.com/office/drawing/2014/main" id="{75C36C2D-E0F9-CCA8-5DAD-282832E9C657}"/>
              </a:ext>
            </a:extLst>
          </p:cNvPr>
          <p:cNvPicPr>
            <a:picLocks noGrp="1" noChangeAspect="1"/>
          </p:cNvPicPr>
          <p:nvPr>
            <p:ph sz="quarter" idx="13"/>
          </p:nvPr>
        </p:nvPicPr>
        <p:blipFill>
          <a:blip r:embed="rId3"/>
          <a:stretch>
            <a:fillRect/>
          </a:stretch>
        </p:blipFill>
        <p:spPr>
          <a:xfrm>
            <a:off x="6192838" y="2803128"/>
            <a:ext cx="5389562" cy="2694781"/>
          </a:xfrm>
        </p:spPr>
      </p:pic>
    </p:spTree>
    <p:extLst>
      <p:ext uri="{BB962C8B-B14F-4D97-AF65-F5344CB8AC3E}">
        <p14:creationId xmlns:p14="http://schemas.microsoft.com/office/powerpoint/2010/main" val="3693633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45409-5AC1-0068-9B0C-51C17D9E75FC}"/>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76018CBB-BF77-6622-58E4-61B9CA5742BF}"/>
              </a:ext>
            </a:extLst>
          </p:cNvPr>
          <p:cNvSpPr>
            <a:spLocks noGrp="1"/>
          </p:cNvSpPr>
          <p:nvPr>
            <p:ph type="title"/>
          </p:nvPr>
        </p:nvSpPr>
        <p:spPr/>
        <p:txBody>
          <a:bodyPr/>
          <a:lstStyle/>
          <a:p>
            <a:r>
              <a:rPr lang="fr-FR" dirty="0"/>
              <a:t>II. </a:t>
            </a:r>
            <a:r>
              <a:rPr lang="fr-FR" dirty="0" err="1"/>
              <a:t>Explanation</a:t>
            </a:r>
            <a:r>
              <a:rPr lang="fr-FR" dirty="0"/>
              <a:t> of the Estimation </a:t>
            </a:r>
            <a:r>
              <a:rPr lang="fr-FR" dirty="0" err="1"/>
              <a:t>Procedure</a:t>
            </a:r>
            <a:r>
              <a:rPr lang="fr-FR" dirty="0"/>
              <a:t> </a:t>
            </a:r>
          </a:p>
        </p:txBody>
      </p:sp>
    </p:spTree>
    <p:extLst>
      <p:ext uri="{BB962C8B-B14F-4D97-AF65-F5344CB8AC3E}">
        <p14:creationId xmlns:p14="http://schemas.microsoft.com/office/powerpoint/2010/main" val="3250274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BE85319-296D-804D-B750-1ACCBB2B7A12}"/>
              </a:ext>
            </a:extLst>
          </p:cNvPr>
          <p:cNvSpPr>
            <a:spLocks noGrp="1"/>
          </p:cNvSpPr>
          <p:nvPr>
            <p:ph type="title"/>
          </p:nvPr>
        </p:nvSpPr>
        <p:spPr/>
        <p:txBody>
          <a:bodyPr/>
          <a:lstStyle/>
          <a:p>
            <a:r>
              <a:rPr lang="fr-FR" dirty="0" err="1"/>
              <a:t>Step</a:t>
            </a:r>
            <a:r>
              <a:rPr lang="fr-FR" dirty="0"/>
              <a:t> 1 : Factor </a:t>
            </a:r>
            <a:r>
              <a:rPr lang="fr-FR" dirty="0" err="1"/>
              <a:t>regression</a:t>
            </a:r>
            <a:endParaRPr lang="fr-FR" dirty="0"/>
          </a:p>
        </p:txBody>
      </p:sp>
    </p:spTree>
    <p:extLst>
      <p:ext uri="{BB962C8B-B14F-4D97-AF65-F5344CB8AC3E}">
        <p14:creationId xmlns:p14="http://schemas.microsoft.com/office/powerpoint/2010/main" val="2272062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F0386-1028-FC4B-8A9B-2DB86BF709BF}"/>
              </a:ext>
            </a:extLst>
          </p:cNvPr>
          <p:cNvSpPr>
            <a:spLocks noGrp="1"/>
          </p:cNvSpPr>
          <p:nvPr>
            <p:ph type="title"/>
          </p:nvPr>
        </p:nvSpPr>
        <p:spPr/>
        <p:txBody>
          <a:bodyPr/>
          <a:lstStyle/>
          <a:p>
            <a:r>
              <a:rPr lang="fr-FR" dirty="0"/>
              <a:t>Pricing the </a:t>
            </a:r>
            <a:r>
              <a:rPr lang="fr-FR" dirty="0" err="1"/>
              <a:t>Term</a:t>
            </a:r>
            <a:r>
              <a:rPr lang="fr-FR" dirty="0"/>
              <a:t> Structure </a:t>
            </a:r>
            <a:r>
              <a:rPr lang="fr-FR" dirty="0" err="1"/>
              <a:t>with</a:t>
            </a:r>
            <a:r>
              <a:rPr lang="fr-FR" dirty="0"/>
              <a:t> </a:t>
            </a:r>
            <a:r>
              <a:rPr lang="fr-FR" dirty="0" err="1"/>
              <a:t>Linear</a:t>
            </a:r>
            <a:br>
              <a:rPr lang="fr-FR" dirty="0"/>
            </a:br>
            <a:r>
              <a:rPr lang="fr-FR" dirty="0" err="1"/>
              <a:t>Regressions</a:t>
            </a:r>
            <a:endParaRPr lang="fr-FR" dirty="0"/>
          </a:p>
        </p:txBody>
      </p:sp>
      <p:sp>
        <p:nvSpPr>
          <p:cNvPr id="3" name="Text Placeholder 2">
            <a:extLst>
              <a:ext uri="{FF2B5EF4-FFF2-40B4-BE49-F238E27FC236}">
                <a16:creationId xmlns:a16="http://schemas.microsoft.com/office/drawing/2014/main" id="{AA089044-6A36-8E40-9FC2-D8EEAE699C3E}"/>
              </a:ext>
            </a:extLst>
          </p:cNvPr>
          <p:cNvSpPr>
            <a:spLocks noGrp="1"/>
          </p:cNvSpPr>
          <p:nvPr>
            <p:ph type="body" sz="quarter" idx="10"/>
          </p:nvPr>
        </p:nvSpPr>
        <p:spPr/>
        <p:txBody>
          <a:bodyPr/>
          <a:lstStyle/>
          <a:p>
            <a:r>
              <a:rPr lang="fr-FR" dirty="0"/>
              <a:t>Saturday, </a:t>
            </a:r>
            <a:r>
              <a:rPr lang="fr-FR" dirty="0" err="1"/>
              <a:t>February</a:t>
            </a:r>
            <a:r>
              <a:rPr lang="fr-FR" dirty="0"/>
              <a:t> 3, 2024</a:t>
            </a:r>
          </a:p>
        </p:txBody>
      </p:sp>
    </p:spTree>
    <p:extLst>
      <p:ext uri="{BB962C8B-B14F-4D97-AF65-F5344CB8AC3E}">
        <p14:creationId xmlns:p14="http://schemas.microsoft.com/office/powerpoint/2010/main" val="2981966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D1559-ED98-25A4-8783-E7D1E53EA9F2}"/>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39138982-7837-41AB-1AC4-A7330F8EB02B}"/>
              </a:ext>
            </a:extLst>
          </p:cNvPr>
          <p:cNvSpPr>
            <a:spLocks noGrp="1"/>
          </p:cNvSpPr>
          <p:nvPr>
            <p:ph type="dt" sz="half" idx="10"/>
          </p:nvPr>
        </p:nvSpPr>
        <p:spPr/>
        <p:txBody>
          <a:bodyPr/>
          <a:lstStyle/>
          <a:p>
            <a:r>
              <a:rPr lang="fr-FR"/>
              <a:t>Saturday, February 3, 2024</a:t>
            </a:r>
          </a:p>
        </p:txBody>
      </p:sp>
      <p:sp>
        <p:nvSpPr>
          <p:cNvPr id="3" name="Footer Placeholder 2">
            <a:extLst>
              <a:ext uri="{FF2B5EF4-FFF2-40B4-BE49-F238E27FC236}">
                <a16:creationId xmlns:a16="http://schemas.microsoft.com/office/drawing/2014/main" id="{14AF2F9D-2218-173F-6D3B-4176521DE8D8}"/>
              </a:ext>
            </a:extLst>
          </p:cNvPr>
          <p:cNvSpPr>
            <a:spLocks noGrp="1"/>
          </p:cNvSpPr>
          <p:nvPr>
            <p:ph type="ftr" sz="quarter" idx="11"/>
          </p:nvPr>
        </p:nvSpPr>
        <p:spPr/>
        <p:txBody>
          <a:bodyPr/>
          <a:lstStyle/>
          <a:p>
            <a:r>
              <a:rPr lang="fr-FR"/>
              <a:t>Master 272</a:t>
            </a:r>
          </a:p>
        </p:txBody>
      </p:sp>
      <p:sp>
        <p:nvSpPr>
          <p:cNvPr id="4" name="Slide Number Placeholder 3">
            <a:extLst>
              <a:ext uri="{FF2B5EF4-FFF2-40B4-BE49-F238E27FC236}">
                <a16:creationId xmlns:a16="http://schemas.microsoft.com/office/drawing/2014/main" id="{D4F5C686-9AD3-3B3C-DEDA-A761A961091A}"/>
              </a:ext>
            </a:extLst>
          </p:cNvPr>
          <p:cNvSpPr>
            <a:spLocks noGrp="1"/>
          </p:cNvSpPr>
          <p:nvPr>
            <p:ph type="sldNum" sz="quarter" idx="12"/>
          </p:nvPr>
        </p:nvSpPr>
        <p:spPr/>
        <p:txBody>
          <a:bodyPr/>
          <a:lstStyle/>
          <a:p>
            <a:fld id="{0D248C8B-23E7-CC47-8D2E-09B4C05D2B56}" type="slidenum">
              <a:rPr lang="fr-FR" smtClean="0"/>
              <a:t>20</a:t>
            </a:fld>
            <a:endParaRPr lang="fr-FR"/>
          </a:p>
        </p:txBody>
      </p:sp>
      <p:sp>
        <p:nvSpPr>
          <p:cNvPr id="5" name="Title 4">
            <a:extLst>
              <a:ext uri="{FF2B5EF4-FFF2-40B4-BE49-F238E27FC236}">
                <a16:creationId xmlns:a16="http://schemas.microsoft.com/office/drawing/2014/main" id="{1403B93C-15C3-9576-1E59-C87948550744}"/>
              </a:ext>
            </a:extLst>
          </p:cNvPr>
          <p:cNvSpPr>
            <a:spLocks noGrp="1"/>
          </p:cNvSpPr>
          <p:nvPr>
            <p:ph type="title"/>
          </p:nvPr>
        </p:nvSpPr>
        <p:spPr/>
        <p:txBody>
          <a:bodyPr/>
          <a:lstStyle/>
          <a:p>
            <a:r>
              <a:rPr lang="fr-FR" dirty="0"/>
              <a:t>Model Estimation : 3-Step </a:t>
            </a:r>
            <a:r>
              <a:rPr lang="fr-FR" dirty="0" err="1"/>
              <a:t>Approach</a:t>
            </a:r>
            <a:endParaRPr lang="en-FR" dirty="0"/>
          </a:p>
        </p:txBody>
      </p:sp>
      <p:sp>
        <p:nvSpPr>
          <p:cNvPr id="6" name="Content Placeholder 5">
            <a:extLst>
              <a:ext uri="{FF2B5EF4-FFF2-40B4-BE49-F238E27FC236}">
                <a16:creationId xmlns:a16="http://schemas.microsoft.com/office/drawing/2014/main" id="{C66FADB2-2C70-A62D-50EE-6F0767E333C6}"/>
              </a:ext>
            </a:extLst>
          </p:cNvPr>
          <p:cNvSpPr>
            <a:spLocks noGrp="1"/>
          </p:cNvSpPr>
          <p:nvPr>
            <p:ph sz="quarter" idx="13"/>
          </p:nvPr>
        </p:nvSpPr>
        <p:spPr/>
        <p:txBody>
          <a:bodyPr/>
          <a:lstStyle/>
          <a:p>
            <a:pPr marL="114300" indent="0" defTabSz="914400" fontAlgn="auto">
              <a:lnSpc>
                <a:spcPct val="115000"/>
              </a:lnSpc>
              <a:buClr>
                <a:schemeClr val="dk2"/>
              </a:buClr>
              <a:buSzPts val="1800"/>
              <a:buNone/>
              <a:defRPr/>
            </a:pPr>
            <a:endParaRPr lang="fr-FR" sz="3600" dirty="0">
              <a:solidFill>
                <a:schemeClr val="dk2"/>
              </a:solidFill>
            </a:endParaRPr>
          </a:p>
          <a:p>
            <a:endParaRPr lang="en-FR" dirty="0"/>
          </a:p>
        </p:txBody>
      </p:sp>
      <p:sp>
        <p:nvSpPr>
          <p:cNvPr id="7" name="Content Placeholder 6">
            <a:extLst>
              <a:ext uri="{FF2B5EF4-FFF2-40B4-BE49-F238E27FC236}">
                <a16:creationId xmlns:a16="http://schemas.microsoft.com/office/drawing/2014/main" id="{E0C54D09-2A88-91AF-96BA-B4A0562A4C7C}"/>
              </a:ext>
            </a:extLst>
          </p:cNvPr>
          <p:cNvSpPr>
            <a:spLocks noGrp="1"/>
          </p:cNvSpPr>
          <p:nvPr>
            <p:ph sz="quarter" idx="14"/>
          </p:nvPr>
        </p:nvSpPr>
        <p:spPr/>
        <p:txBody>
          <a:bodyPr/>
          <a:lstStyle/>
          <a:p>
            <a:r>
              <a:rPr lang="en-GB" dirty="0"/>
              <a:t>II. Explanation of the Estimation Procedure </a:t>
            </a:r>
            <a:endParaRPr lang="en-FR" dirty="0"/>
          </a:p>
        </p:txBody>
      </p:sp>
      <p:pic>
        <p:nvPicPr>
          <p:cNvPr id="10" name="Picture 9" descr="A number with a smile&#10;&#10;Description automatically generated with medium confidence">
            <a:extLst>
              <a:ext uri="{FF2B5EF4-FFF2-40B4-BE49-F238E27FC236}">
                <a16:creationId xmlns:a16="http://schemas.microsoft.com/office/drawing/2014/main" id="{6EB01A80-78E9-2219-041E-DA54A44BBF55}"/>
              </a:ext>
            </a:extLst>
          </p:cNvPr>
          <p:cNvPicPr>
            <a:picLocks noChangeAspect="1"/>
          </p:cNvPicPr>
          <p:nvPr/>
        </p:nvPicPr>
        <p:blipFill>
          <a:blip r:embed="rId2"/>
          <a:stretch>
            <a:fillRect/>
          </a:stretch>
        </p:blipFill>
        <p:spPr>
          <a:xfrm>
            <a:off x="2437448" y="1274763"/>
            <a:ext cx="7632121" cy="1037969"/>
          </a:xfrm>
          <a:prstGeom prst="rect">
            <a:avLst/>
          </a:prstGeom>
        </p:spPr>
      </p:pic>
      <p:pic>
        <p:nvPicPr>
          <p:cNvPr id="14" name="Picture 13" descr="A math equation with black text&#10;&#10;Description automatically generated">
            <a:extLst>
              <a:ext uri="{FF2B5EF4-FFF2-40B4-BE49-F238E27FC236}">
                <a16:creationId xmlns:a16="http://schemas.microsoft.com/office/drawing/2014/main" id="{40B14B47-28FA-B2CF-6142-92C96545A43D}"/>
              </a:ext>
            </a:extLst>
          </p:cNvPr>
          <p:cNvPicPr>
            <a:picLocks noChangeAspect="1"/>
          </p:cNvPicPr>
          <p:nvPr/>
        </p:nvPicPr>
        <p:blipFill rotWithShape="1">
          <a:blip r:embed="rId3"/>
          <a:srcRect r="4462"/>
          <a:stretch/>
        </p:blipFill>
        <p:spPr>
          <a:xfrm>
            <a:off x="632215" y="2670025"/>
            <a:ext cx="10950185" cy="1648963"/>
          </a:xfrm>
          <a:prstGeom prst="rect">
            <a:avLst/>
          </a:prstGeom>
        </p:spPr>
      </p:pic>
      <p:pic>
        <p:nvPicPr>
          <p:cNvPr id="16" name="Picture 15">
            <a:extLst>
              <a:ext uri="{FF2B5EF4-FFF2-40B4-BE49-F238E27FC236}">
                <a16:creationId xmlns:a16="http://schemas.microsoft.com/office/drawing/2014/main" id="{00ADD3F7-5E5D-B0EA-85F6-0C963974FAC1}"/>
              </a:ext>
            </a:extLst>
          </p:cNvPr>
          <p:cNvPicPr>
            <a:picLocks noChangeAspect="1"/>
          </p:cNvPicPr>
          <p:nvPr/>
        </p:nvPicPr>
        <p:blipFill>
          <a:blip r:embed="rId4"/>
          <a:stretch>
            <a:fillRect/>
          </a:stretch>
        </p:blipFill>
        <p:spPr>
          <a:xfrm>
            <a:off x="1097604" y="4909838"/>
            <a:ext cx="10311808" cy="647700"/>
          </a:xfrm>
          <a:prstGeom prst="rect">
            <a:avLst/>
          </a:prstGeom>
        </p:spPr>
      </p:pic>
      <p:sp>
        <p:nvSpPr>
          <p:cNvPr id="23" name="TextBox 22">
            <a:extLst>
              <a:ext uri="{FF2B5EF4-FFF2-40B4-BE49-F238E27FC236}">
                <a16:creationId xmlns:a16="http://schemas.microsoft.com/office/drawing/2014/main" id="{ADF6DC28-AA7F-9202-7DF4-015809B4A1DD}"/>
              </a:ext>
            </a:extLst>
          </p:cNvPr>
          <p:cNvSpPr txBox="1"/>
          <p:nvPr/>
        </p:nvSpPr>
        <p:spPr>
          <a:xfrm>
            <a:off x="782588" y="4546720"/>
            <a:ext cx="979755" cy="369332"/>
          </a:xfrm>
          <a:prstGeom prst="rect">
            <a:avLst/>
          </a:prstGeom>
          <a:noFill/>
        </p:spPr>
        <p:txBody>
          <a:bodyPr wrap="none" rtlCol="0">
            <a:spAutoFit/>
          </a:bodyPr>
          <a:lstStyle/>
          <a:p>
            <a:r>
              <a:rPr lang="en-GB" dirty="0"/>
              <a:t>H</a:t>
            </a:r>
            <a:r>
              <a:rPr lang="en-FR" dirty="0"/>
              <a:t>ence :</a:t>
            </a:r>
          </a:p>
        </p:txBody>
      </p:sp>
    </p:spTree>
    <p:extLst>
      <p:ext uri="{BB962C8B-B14F-4D97-AF65-F5344CB8AC3E}">
        <p14:creationId xmlns:p14="http://schemas.microsoft.com/office/powerpoint/2010/main" val="3380123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4C72F5-EB63-B333-C4B3-B206A94E1FE2}"/>
              </a:ext>
            </a:extLst>
          </p:cNvPr>
          <p:cNvSpPr>
            <a:spLocks noGrp="1"/>
          </p:cNvSpPr>
          <p:nvPr>
            <p:ph type="dt" sz="half" idx="10"/>
          </p:nvPr>
        </p:nvSpPr>
        <p:spPr/>
        <p:txBody>
          <a:bodyPr/>
          <a:lstStyle/>
          <a:p>
            <a:r>
              <a:rPr lang="fr-FR"/>
              <a:t>Saturday, February 3, 2024</a:t>
            </a:r>
          </a:p>
        </p:txBody>
      </p:sp>
      <p:sp>
        <p:nvSpPr>
          <p:cNvPr id="3" name="Footer Placeholder 2">
            <a:extLst>
              <a:ext uri="{FF2B5EF4-FFF2-40B4-BE49-F238E27FC236}">
                <a16:creationId xmlns:a16="http://schemas.microsoft.com/office/drawing/2014/main" id="{F6D0240E-55D7-9B4E-022B-B963B754C1C9}"/>
              </a:ext>
            </a:extLst>
          </p:cNvPr>
          <p:cNvSpPr>
            <a:spLocks noGrp="1"/>
          </p:cNvSpPr>
          <p:nvPr>
            <p:ph type="ftr" sz="quarter" idx="11"/>
          </p:nvPr>
        </p:nvSpPr>
        <p:spPr/>
        <p:txBody>
          <a:bodyPr/>
          <a:lstStyle/>
          <a:p>
            <a:r>
              <a:rPr lang="fr-FR"/>
              <a:t>Master 272</a:t>
            </a:r>
          </a:p>
        </p:txBody>
      </p:sp>
      <p:sp>
        <p:nvSpPr>
          <p:cNvPr id="4" name="Slide Number Placeholder 3">
            <a:extLst>
              <a:ext uri="{FF2B5EF4-FFF2-40B4-BE49-F238E27FC236}">
                <a16:creationId xmlns:a16="http://schemas.microsoft.com/office/drawing/2014/main" id="{94B51BCB-9F0F-37C7-8F09-D332184D3328}"/>
              </a:ext>
            </a:extLst>
          </p:cNvPr>
          <p:cNvSpPr>
            <a:spLocks noGrp="1"/>
          </p:cNvSpPr>
          <p:nvPr>
            <p:ph type="sldNum" sz="quarter" idx="12"/>
          </p:nvPr>
        </p:nvSpPr>
        <p:spPr/>
        <p:txBody>
          <a:bodyPr/>
          <a:lstStyle/>
          <a:p>
            <a:fld id="{0D248C8B-23E7-CC47-8D2E-09B4C05D2B56}" type="slidenum">
              <a:rPr lang="fr-FR" smtClean="0"/>
              <a:t>21</a:t>
            </a:fld>
            <a:endParaRPr lang="fr-FR"/>
          </a:p>
        </p:txBody>
      </p:sp>
      <p:sp>
        <p:nvSpPr>
          <p:cNvPr id="5" name="Title 4">
            <a:extLst>
              <a:ext uri="{FF2B5EF4-FFF2-40B4-BE49-F238E27FC236}">
                <a16:creationId xmlns:a16="http://schemas.microsoft.com/office/drawing/2014/main" id="{CA77E0F4-44CE-A022-0ABF-9B3811E67FE7}"/>
              </a:ext>
            </a:extLst>
          </p:cNvPr>
          <p:cNvSpPr>
            <a:spLocks noGrp="1"/>
          </p:cNvSpPr>
          <p:nvPr>
            <p:ph type="title"/>
          </p:nvPr>
        </p:nvSpPr>
        <p:spPr/>
        <p:txBody>
          <a:bodyPr/>
          <a:lstStyle/>
          <a:p>
            <a:r>
              <a:rPr lang="fr-FR" dirty="0"/>
              <a:t>Model Estimation : 3-Step </a:t>
            </a:r>
            <a:r>
              <a:rPr lang="fr-FR" dirty="0" err="1"/>
              <a:t>Approach</a:t>
            </a:r>
            <a:endParaRPr lang="en-FR"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1C9A9AA7-AB99-AD5B-353B-A0D8FA5474CB}"/>
                  </a:ext>
                </a:extLst>
              </p:cNvPr>
              <p:cNvSpPr>
                <a:spLocks noGrp="1"/>
              </p:cNvSpPr>
              <p:nvPr>
                <p:ph sz="quarter" idx="13"/>
              </p:nvPr>
            </p:nvSpPr>
            <p:spPr/>
            <p:txBody>
              <a:bodyPr/>
              <a:lstStyle/>
              <a:p>
                <a:pPr marL="0" indent="0" algn="ctr">
                  <a:buSzPct val="50000"/>
                  <a:buNone/>
                </a:pPr>
                <a14:m>
                  <m:oMathPara xmlns:m="http://schemas.openxmlformats.org/officeDocument/2006/math">
                    <m:oMathParaPr>
                      <m:jc m:val="centerGroup"/>
                    </m:oMathParaPr>
                    <m:oMath xmlns:m="http://schemas.openxmlformats.org/officeDocument/2006/math">
                      <m:sSub>
                        <m:sSubPr>
                          <m:ctrlPr>
                            <a:rPr lang="en-FR" i="1" smtClean="0">
                              <a:solidFill>
                                <a:srgbClr val="1F497D"/>
                              </a:solidFill>
                              <a:latin typeface="Cambria Math" panose="02040503050406030204" pitchFamily="18" charset="0"/>
                            </a:rPr>
                          </m:ctrlPr>
                        </m:sSubPr>
                        <m:e>
                          <m:r>
                            <a:rPr lang="en-FR" i="1">
                              <a:solidFill>
                                <a:srgbClr val="1F497D"/>
                              </a:solidFill>
                              <a:latin typeface="Cambria Math" panose="02040503050406030204" pitchFamily="18" charset="0"/>
                            </a:rPr>
                            <m:t>𝑋</m:t>
                          </m:r>
                        </m:e>
                        <m:sub>
                          <m:r>
                            <a:rPr lang="en-FR" i="1">
                              <a:solidFill>
                                <a:srgbClr val="1F497D"/>
                              </a:solidFill>
                              <a:latin typeface="Cambria Math" panose="02040503050406030204" pitchFamily="18" charset="0"/>
                            </a:rPr>
                            <m:t>𝑡</m:t>
                          </m:r>
                          <m:r>
                            <a:rPr lang="en-FR" i="1">
                              <a:solidFill>
                                <a:srgbClr val="1F497D"/>
                              </a:solidFill>
                              <a:latin typeface="Cambria Math" panose="02040503050406030204" pitchFamily="18" charset="0"/>
                            </a:rPr>
                            <m:t>+1</m:t>
                          </m:r>
                        </m:sub>
                      </m:sSub>
                      <m:r>
                        <a:rPr lang="en-FR" i="1">
                          <a:solidFill>
                            <a:srgbClr val="1F497D"/>
                          </a:solidFill>
                          <a:latin typeface="Cambria Math" panose="02040503050406030204" pitchFamily="18" charset="0"/>
                        </a:rPr>
                        <m:t>=</m:t>
                      </m:r>
                      <m:r>
                        <a:rPr lang="en-FR" i="1">
                          <a:solidFill>
                            <a:srgbClr val="1F497D"/>
                          </a:solidFill>
                          <a:latin typeface="Cambria Math" panose="02040503050406030204" pitchFamily="18" charset="0"/>
                        </a:rPr>
                        <m:t>𝜇</m:t>
                      </m:r>
                      <m:r>
                        <a:rPr lang="en-FR" i="1">
                          <a:solidFill>
                            <a:srgbClr val="1F497D"/>
                          </a:solidFill>
                          <a:latin typeface="Cambria Math" panose="02040503050406030204" pitchFamily="18" charset="0"/>
                        </a:rPr>
                        <m:t>+</m:t>
                      </m:r>
                      <m:r>
                        <a:rPr lang="en-FR" i="1">
                          <a:solidFill>
                            <a:srgbClr val="1F497D"/>
                          </a:solidFill>
                          <a:latin typeface="Cambria Math" panose="02040503050406030204" pitchFamily="18" charset="0"/>
                        </a:rPr>
                        <m:t>𝛷</m:t>
                      </m:r>
                      <m:sSub>
                        <m:sSubPr>
                          <m:ctrlPr>
                            <a:rPr lang="en-FR" i="1">
                              <a:solidFill>
                                <a:srgbClr val="1F497D"/>
                              </a:solidFill>
                              <a:latin typeface="Cambria Math" panose="02040503050406030204" pitchFamily="18" charset="0"/>
                            </a:rPr>
                          </m:ctrlPr>
                        </m:sSubPr>
                        <m:e>
                          <m:r>
                            <a:rPr lang="en-FR" i="1">
                              <a:solidFill>
                                <a:srgbClr val="1F497D"/>
                              </a:solidFill>
                              <a:latin typeface="Cambria Math" panose="02040503050406030204" pitchFamily="18" charset="0"/>
                            </a:rPr>
                            <m:t>𝑋</m:t>
                          </m:r>
                        </m:e>
                        <m:sub>
                          <m:r>
                            <a:rPr lang="en-FR" i="1">
                              <a:solidFill>
                                <a:srgbClr val="1F497D"/>
                              </a:solidFill>
                              <a:latin typeface="Cambria Math" panose="02040503050406030204" pitchFamily="18" charset="0"/>
                            </a:rPr>
                            <m:t>𝑡</m:t>
                          </m:r>
                        </m:sub>
                      </m:sSub>
                      <m:r>
                        <a:rPr lang="en-FR" i="1">
                          <a:solidFill>
                            <a:srgbClr val="1F497D"/>
                          </a:solidFill>
                          <a:latin typeface="Cambria Math" panose="02040503050406030204" pitchFamily="18" charset="0"/>
                        </a:rPr>
                        <m:t>+</m:t>
                      </m:r>
                      <m:sSub>
                        <m:sSubPr>
                          <m:ctrlPr>
                            <a:rPr lang="en-FR" i="1">
                              <a:solidFill>
                                <a:srgbClr val="1F497D"/>
                              </a:solidFill>
                              <a:latin typeface="Cambria Math" panose="02040503050406030204" pitchFamily="18" charset="0"/>
                            </a:rPr>
                          </m:ctrlPr>
                        </m:sSubPr>
                        <m:e>
                          <m:r>
                            <a:rPr lang="en-FR" i="1">
                              <a:solidFill>
                                <a:srgbClr val="1F497D"/>
                              </a:solidFill>
                              <a:latin typeface="Cambria Math" panose="02040503050406030204" pitchFamily="18" charset="0"/>
                            </a:rPr>
                            <m:t>𝜐</m:t>
                          </m:r>
                        </m:e>
                        <m:sub>
                          <m:r>
                            <a:rPr lang="en-FR" i="1">
                              <a:solidFill>
                                <a:srgbClr val="1F497D"/>
                              </a:solidFill>
                              <a:latin typeface="Cambria Math" panose="02040503050406030204" pitchFamily="18" charset="0"/>
                            </a:rPr>
                            <m:t>𝑡</m:t>
                          </m:r>
                          <m:r>
                            <a:rPr lang="en-FR" i="1">
                              <a:solidFill>
                                <a:srgbClr val="1F497D"/>
                              </a:solidFill>
                              <a:latin typeface="Cambria Math" panose="02040503050406030204" pitchFamily="18" charset="0"/>
                            </a:rPr>
                            <m:t>+1</m:t>
                          </m:r>
                        </m:sub>
                      </m:sSub>
                    </m:oMath>
                  </m:oMathPara>
                </a14:m>
                <a:endParaRPr lang="en-FR" i="1" dirty="0">
                  <a:solidFill>
                    <a:srgbClr val="1F497D"/>
                  </a:solidFill>
                  <a:latin typeface="Cambria Math" panose="02040503050406030204" pitchFamily="18" charset="0"/>
                </a:endParaRPr>
              </a:p>
              <a:p>
                <a:pPr marL="0" indent="0" algn="ctr">
                  <a:buSzPct val="50000"/>
                  <a:buNone/>
                </a:pPr>
                <a:endParaRPr lang="en-FR" i="1" dirty="0">
                  <a:solidFill>
                    <a:srgbClr val="1F497D"/>
                  </a:solidFill>
                  <a:latin typeface="Cambria Math" panose="02040503050406030204" pitchFamily="18" charset="0"/>
                </a:endParaRPr>
              </a:p>
              <a:p>
                <a:pPr marL="0" indent="0" algn="ctr">
                  <a:buSzPct val="50000"/>
                  <a:buNone/>
                </a:pPr>
                <a14:m>
                  <m:oMath xmlns:m="http://schemas.openxmlformats.org/officeDocument/2006/math">
                    <m:r>
                      <a:rPr lang="fr-FR" b="0" i="1" smtClean="0">
                        <a:solidFill>
                          <a:srgbClr val="1F497D"/>
                        </a:solidFill>
                        <a:latin typeface="Cambria Math" panose="02040503050406030204" pitchFamily="18" charset="0"/>
                      </a:rPr>
                      <m:t>𝑤𝑖𝑡h</m:t>
                    </m:r>
                    <m:r>
                      <a:rPr lang="fr-FR" b="0" i="1" smtClean="0">
                        <a:solidFill>
                          <a:srgbClr val="1F497D"/>
                        </a:solidFill>
                        <a:latin typeface="Cambria Math" panose="02040503050406030204" pitchFamily="18" charset="0"/>
                      </a:rPr>
                      <m:t> : </m:t>
                    </m:r>
                    <m:sSub>
                      <m:sSubPr>
                        <m:ctrlPr>
                          <a:rPr lang="en-FR" i="1">
                            <a:solidFill>
                              <a:srgbClr val="1F497D"/>
                            </a:solidFill>
                            <a:latin typeface="Cambria Math" panose="02040503050406030204" pitchFamily="18" charset="0"/>
                          </a:rPr>
                        </m:ctrlPr>
                      </m:sSubPr>
                      <m:e>
                        <m:r>
                          <a:rPr lang="en-FR" i="1">
                            <a:solidFill>
                              <a:srgbClr val="1F497D"/>
                            </a:solidFill>
                            <a:latin typeface="Cambria Math" panose="02040503050406030204" pitchFamily="18" charset="0"/>
                          </a:rPr>
                          <m:t>𝑣</m:t>
                        </m:r>
                      </m:e>
                      <m:sub>
                        <m:r>
                          <a:rPr lang="en-FR" i="1">
                            <a:solidFill>
                              <a:srgbClr val="1F497D"/>
                            </a:solidFill>
                            <a:latin typeface="Cambria Math" panose="02040503050406030204" pitchFamily="18" charset="0"/>
                          </a:rPr>
                          <m:t>𝑡</m:t>
                        </m:r>
                        <m:r>
                          <a:rPr lang="en-FR" i="1">
                            <a:solidFill>
                              <a:srgbClr val="1F497D"/>
                            </a:solidFill>
                            <a:latin typeface="Cambria Math" panose="02040503050406030204" pitchFamily="18" charset="0"/>
                          </a:rPr>
                          <m:t>+1</m:t>
                        </m:r>
                      </m:sub>
                    </m:sSub>
                    <m:r>
                      <a:rPr lang="en-FR" i="1">
                        <a:solidFill>
                          <a:srgbClr val="1F497D"/>
                        </a:solidFill>
                        <a:latin typeface="Cambria Math" panose="02040503050406030204" pitchFamily="18" charset="0"/>
                      </a:rPr>
                      <m:t>| </m:t>
                    </m:r>
                    <m:sSubSup>
                      <m:sSubSupPr>
                        <m:ctrlPr>
                          <a:rPr lang="en-FR" i="1">
                            <a:solidFill>
                              <a:srgbClr val="1F497D"/>
                            </a:solidFill>
                            <a:latin typeface="Cambria Math" panose="02040503050406030204" pitchFamily="18" charset="0"/>
                          </a:rPr>
                        </m:ctrlPr>
                      </m:sSubSupPr>
                      <m:e>
                        <m:r>
                          <m:rPr>
                            <m:lit/>
                          </m:rPr>
                          <a:rPr lang="en-FR" i="1">
                            <a:solidFill>
                              <a:srgbClr val="1F497D"/>
                            </a:solidFill>
                            <a:latin typeface="Cambria Math" panose="02040503050406030204" pitchFamily="18" charset="0"/>
                          </a:rPr>
                          <m:t>{</m:t>
                        </m:r>
                        <m:sSub>
                          <m:sSubPr>
                            <m:ctrlPr>
                              <a:rPr lang="en-FR" i="1">
                                <a:solidFill>
                                  <a:srgbClr val="1F497D"/>
                                </a:solidFill>
                                <a:latin typeface="Cambria Math" panose="02040503050406030204" pitchFamily="18" charset="0"/>
                              </a:rPr>
                            </m:ctrlPr>
                          </m:sSubPr>
                          <m:e>
                            <m:r>
                              <a:rPr lang="en-FR" i="1">
                                <a:solidFill>
                                  <a:srgbClr val="1F497D"/>
                                </a:solidFill>
                                <a:latin typeface="Cambria Math" panose="02040503050406030204" pitchFamily="18" charset="0"/>
                              </a:rPr>
                              <m:t>𝑋</m:t>
                            </m:r>
                          </m:e>
                          <m:sub>
                            <m:r>
                              <a:rPr lang="fr-FR" b="0" i="1" smtClean="0">
                                <a:solidFill>
                                  <a:srgbClr val="1F497D"/>
                                </a:solidFill>
                                <a:latin typeface="Cambria Math" panose="02040503050406030204" pitchFamily="18" charset="0"/>
                              </a:rPr>
                              <m:t>𝑠</m:t>
                            </m:r>
                          </m:sub>
                        </m:sSub>
                        <m:r>
                          <m:rPr>
                            <m:lit/>
                          </m:rPr>
                          <a:rPr lang="en-FR" i="1">
                            <a:solidFill>
                              <a:srgbClr val="1F497D"/>
                            </a:solidFill>
                            <a:latin typeface="Cambria Math" panose="02040503050406030204" pitchFamily="18" charset="0"/>
                          </a:rPr>
                          <m:t>}</m:t>
                        </m:r>
                      </m:e>
                      <m:sub>
                        <m:r>
                          <a:rPr lang="fr-FR" b="0" i="1" smtClean="0">
                            <a:solidFill>
                              <a:srgbClr val="1F497D"/>
                            </a:solidFill>
                            <a:latin typeface="Cambria Math" panose="02040503050406030204" pitchFamily="18" charset="0"/>
                          </a:rPr>
                          <m:t>𝑠</m:t>
                        </m:r>
                        <m:r>
                          <a:rPr lang="en-FR" i="1">
                            <a:solidFill>
                              <a:srgbClr val="1F497D"/>
                            </a:solidFill>
                            <a:latin typeface="Cambria Math" panose="02040503050406030204" pitchFamily="18" charset="0"/>
                          </a:rPr>
                          <m:t>=0</m:t>
                        </m:r>
                      </m:sub>
                      <m:sup>
                        <m:r>
                          <a:rPr lang="en-FR" i="1">
                            <a:solidFill>
                              <a:srgbClr val="1F497D"/>
                            </a:solidFill>
                            <a:latin typeface="Cambria Math" panose="02040503050406030204" pitchFamily="18" charset="0"/>
                          </a:rPr>
                          <m:t>𝑡</m:t>
                        </m:r>
                      </m:sup>
                    </m:sSubSup>
                    <m:r>
                      <a:rPr lang="en-FR" i="1">
                        <a:solidFill>
                          <a:srgbClr val="1F497D"/>
                        </a:solidFill>
                        <a:latin typeface="Cambria Math" panose="02040503050406030204" pitchFamily="18" charset="0"/>
                      </a:rPr>
                      <m:t>∼</m:t>
                    </m:r>
                    <m:r>
                      <a:rPr lang="en-FR" i="1">
                        <a:solidFill>
                          <a:srgbClr val="1F497D"/>
                        </a:solidFill>
                        <a:latin typeface="Cambria Math" panose="02040503050406030204" pitchFamily="18" charset="0"/>
                      </a:rPr>
                      <m:t>𝑁</m:t>
                    </m:r>
                    <m:r>
                      <a:rPr lang="en-FR" i="1">
                        <a:solidFill>
                          <a:srgbClr val="1F497D"/>
                        </a:solidFill>
                        <a:latin typeface="Cambria Math" panose="02040503050406030204" pitchFamily="18" charset="0"/>
                      </a:rPr>
                      <m:t>(0, </m:t>
                    </m:r>
                    <m:r>
                      <a:rPr lang="en-FR" i="1">
                        <a:solidFill>
                          <a:srgbClr val="1F497D"/>
                        </a:solidFill>
                        <a:latin typeface="Cambria Math" panose="02040503050406030204" pitchFamily="18" charset="0"/>
                      </a:rPr>
                      <m:t>𝛴</m:t>
                    </m:r>
                    <m:r>
                      <a:rPr lang="en-FR" i="1">
                        <a:solidFill>
                          <a:srgbClr val="1F497D"/>
                        </a:solidFill>
                        <a:latin typeface="Cambria Math" panose="02040503050406030204" pitchFamily="18" charset="0"/>
                      </a:rPr>
                      <m:t>)</m:t>
                    </m:r>
                  </m:oMath>
                </a14:m>
                <a:r>
                  <a:rPr lang="en-FR" i="1" dirty="0">
                    <a:solidFill>
                      <a:srgbClr val="1F497D"/>
                    </a:solidFill>
                    <a:latin typeface="Cambria Math" panose="02040503050406030204" pitchFamily="18" charset="0"/>
                  </a:rPr>
                  <a:t> </a:t>
                </a:r>
              </a:p>
              <a:p>
                <a:pPr marL="0" indent="0" algn="ctr">
                  <a:buSzPct val="50000"/>
                  <a:buNone/>
                </a:pPr>
                <a:endParaRPr lang="en-FR" sz="2800" i="1" dirty="0">
                  <a:solidFill>
                    <a:srgbClr val="1F497D"/>
                  </a:solidFill>
                  <a:latin typeface="Cambria Math" panose="02040503050406030204" pitchFamily="18" charset="0"/>
                </a:endParaRPr>
              </a:p>
              <a:p>
                <a:pPr marL="0" indent="0">
                  <a:buSzPct val="50000"/>
                  <a:buNone/>
                </a:pPr>
                <a:r>
                  <a:rPr lang="en-GB" sz="2000" dirty="0">
                    <a:solidFill>
                      <a:srgbClr val="1F497D"/>
                    </a:solidFill>
                  </a:rPr>
                  <a:t>1. Estimate </a:t>
                </a:r>
                <a14:m>
                  <m:oMath xmlns:m="http://schemas.openxmlformats.org/officeDocument/2006/math">
                    <m:r>
                      <m:rPr>
                        <m:sty m:val="p"/>
                      </m:rPr>
                      <a:rPr lang="en-FR" sz="2000">
                        <a:solidFill>
                          <a:srgbClr val="1F497D"/>
                        </a:solidFill>
                        <a:latin typeface="Cambria Math" panose="02040503050406030204" pitchFamily="18" charset="0"/>
                      </a:rPr>
                      <m:t>μ</m:t>
                    </m:r>
                  </m:oMath>
                </a14:m>
                <a:r>
                  <a:rPr lang="en-GB" sz="2000" dirty="0">
                    <a:solidFill>
                      <a:srgbClr val="1F497D"/>
                    </a:solidFill>
                  </a:rPr>
                  <a:t> and </a:t>
                </a:r>
                <a14:m>
                  <m:oMath xmlns:m="http://schemas.openxmlformats.org/officeDocument/2006/math">
                    <m:r>
                      <m:rPr>
                        <m:sty m:val="p"/>
                      </m:rPr>
                      <a:rPr lang="en-FR" sz="2000">
                        <a:solidFill>
                          <a:srgbClr val="1F497D"/>
                        </a:solidFill>
                        <a:latin typeface="Cambria Math" panose="02040503050406030204" pitchFamily="18" charset="0"/>
                      </a:rPr>
                      <m:t>Φ</m:t>
                    </m:r>
                  </m:oMath>
                </a14:m>
                <a:r>
                  <a:rPr lang="el-GR" sz="2000" dirty="0">
                    <a:solidFill>
                      <a:srgbClr val="1F497D"/>
                    </a:solidFill>
                  </a:rPr>
                  <a:t> </a:t>
                </a:r>
                <a:r>
                  <a:rPr lang="en-GB" sz="2000" dirty="0">
                    <a:solidFill>
                      <a:srgbClr val="1F497D"/>
                    </a:solidFill>
                  </a:rPr>
                  <a:t>via ordinary least squares (OLS) regression. This allows the decomposition of </a:t>
                </a:r>
                <a14:m>
                  <m:oMath xmlns:m="http://schemas.openxmlformats.org/officeDocument/2006/math">
                    <m:sSub>
                      <m:sSubPr>
                        <m:ctrlPr>
                          <a:rPr lang="en-FR" sz="2000" i="1">
                            <a:solidFill>
                              <a:srgbClr val="1F497D"/>
                            </a:solidFill>
                            <a:latin typeface="Cambria Math" panose="02040503050406030204" pitchFamily="18" charset="0"/>
                          </a:rPr>
                        </m:ctrlPr>
                      </m:sSubPr>
                      <m:e>
                        <m:r>
                          <m:rPr>
                            <m:sty m:val="p"/>
                          </m:rPr>
                          <a:rPr lang="en-FR" sz="2000">
                            <a:solidFill>
                              <a:srgbClr val="1F497D"/>
                            </a:solidFill>
                            <a:latin typeface="Cambria Math" panose="02040503050406030204" pitchFamily="18" charset="0"/>
                          </a:rPr>
                          <m:t>X</m:t>
                        </m:r>
                      </m:e>
                      <m:sub>
                        <m:r>
                          <m:rPr>
                            <m:sty m:val="p"/>
                          </m:rPr>
                          <a:rPr lang="en-FR" sz="2000">
                            <a:solidFill>
                              <a:srgbClr val="1F497D"/>
                            </a:solidFill>
                            <a:latin typeface="Cambria Math" panose="02040503050406030204" pitchFamily="18" charset="0"/>
                          </a:rPr>
                          <m:t>t</m:t>
                        </m:r>
                        <m:r>
                          <a:rPr lang="en-FR" sz="2000">
                            <a:solidFill>
                              <a:srgbClr val="1F497D"/>
                            </a:solidFill>
                            <a:latin typeface="Cambria Math" panose="02040503050406030204" pitchFamily="18" charset="0"/>
                          </a:rPr>
                          <m:t>+1</m:t>
                        </m:r>
                      </m:sub>
                    </m:sSub>
                    <m:r>
                      <a:rPr lang="en-FR" sz="2000">
                        <a:solidFill>
                          <a:srgbClr val="1F497D"/>
                        </a:solidFill>
                        <a:latin typeface="Cambria Math" panose="02040503050406030204" pitchFamily="18" charset="0"/>
                      </a:rPr>
                      <m:t> </m:t>
                    </m:r>
                  </m:oMath>
                </a14:m>
                <a:r>
                  <a:rPr lang="en-GB" sz="2000" dirty="0">
                    <a:solidFill>
                      <a:srgbClr val="1F497D"/>
                    </a:solidFill>
                  </a:rPr>
                  <a:t>into a predictable component</a:t>
                </a:r>
                <a:r>
                  <a:rPr lang="en-FR" sz="2000" dirty="0">
                    <a:solidFill>
                      <a:srgbClr val="1F497D"/>
                    </a:solidFill>
                  </a:rPr>
                  <a:t> </a:t>
                </a:r>
                <a14:m>
                  <m:oMath xmlns:m="http://schemas.openxmlformats.org/officeDocument/2006/math">
                    <m:acc>
                      <m:accPr>
                        <m:chr m:val="̂"/>
                        <m:ctrlPr>
                          <a:rPr lang="en-FR" sz="2000" i="1">
                            <a:solidFill>
                              <a:srgbClr val="1F497D"/>
                            </a:solidFill>
                            <a:latin typeface="Cambria Math" panose="02040503050406030204" pitchFamily="18" charset="0"/>
                          </a:rPr>
                        </m:ctrlPr>
                      </m:accPr>
                      <m:e>
                        <m:r>
                          <m:rPr>
                            <m:sty m:val="p"/>
                          </m:rPr>
                          <a:rPr lang="en-FR" sz="2000">
                            <a:solidFill>
                              <a:srgbClr val="1F497D"/>
                            </a:solidFill>
                            <a:latin typeface="Cambria Math" panose="02040503050406030204" pitchFamily="18" charset="0"/>
                          </a:rPr>
                          <m:t>μ</m:t>
                        </m:r>
                      </m:e>
                    </m:acc>
                    <m:r>
                      <a:rPr lang="en-FR" sz="2000">
                        <a:solidFill>
                          <a:srgbClr val="1F497D"/>
                        </a:solidFill>
                        <a:latin typeface="Cambria Math" panose="02040503050406030204" pitchFamily="18" charset="0"/>
                      </a:rPr>
                      <m:t>+</m:t>
                    </m:r>
                    <m:acc>
                      <m:accPr>
                        <m:chr m:val="̂"/>
                        <m:ctrlPr>
                          <a:rPr lang="en-FR" sz="2000" i="1">
                            <a:solidFill>
                              <a:srgbClr val="1F497D"/>
                            </a:solidFill>
                            <a:latin typeface="Cambria Math" panose="02040503050406030204" pitchFamily="18" charset="0"/>
                          </a:rPr>
                        </m:ctrlPr>
                      </m:accPr>
                      <m:e>
                        <m:r>
                          <m:rPr>
                            <m:sty m:val="p"/>
                          </m:rPr>
                          <a:rPr lang="en-FR" sz="2000">
                            <a:solidFill>
                              <a:srgbClr val="1F497D"/>
                            </a:solidFill>
                            <a:latin typeface="Cambria Math" panose="02040503050406030204" pitchFamily="18" charset="0"/>
                          </a:rPr>
                          <m:t>Φ</m:t>
                        </m:r>
                      </m:e>
                    </m:acc>
                    <m:sSub>
                      <m:sSubPr>
                        <m:ctrlPr>
                          <a:rPr lang="en-FR" sz="2000" i="1">
                            <a:solidFill>
                              <a:srgbClr val="1F497D"/>
                            </a:solidFill>
                            <a:latin typeface="Cambria Math" panose="02040503050406030204" pitchFamily="18" charset="0"/>
                          </a:rPr>
                        </m:ctrlPr>
                      </m:sSubPr>
                      <m:e>
                        <m:r>
                          <m:rPr>
                            <m:sty m:val="p"/>
                          </m:rPr>
                          <a:rPr lang="en-FR" sz="2000">
                            <a:solidFill>
                              <a:srgbClr val="1F497D"/>
                            </a:solidFill>
                            <a:latin typeface="Cambria Math" panose="02040503050406030204" pitchFamily="18" charset="0"/>
                          </a:rPr>
                          <m:t>X</m:t>
                        </m:r>
                      </m:e>
                      <m:sub>
                        <m:r>
                          <m:rPr>
                            <m:sty m:val="p"/>
                          </m:rPr>
                          <a:rPr lang="en-FR" sz="2000">
                            <a:solidFill>
                              <a:srgbClr val="1F497D"/>
                            </a:solidFill>
                            <a:latin typeface="Cambria Math" panose="02040503050406030204" pitchFamily="18" charset="0"/>
                          </a:rPr>
                          <m:t>t</m:t>
                        </m:r>
                      </m:sub>
                    </m:sSub>
                  </m:oMath>
                </a14:m>
                <a:r>
                  <a:rPr lang="en-GB" sz="2000" dirty="0">
                    <a:solidFill>
                      <a:srgbClr val="1F497D"/>
                    </a:solidFill>
                  </a:rPr>
                  <a:t>, and an innovation </a:t>
                </a:r>
                <a14:m>
                  <m:oMath xmlns:m="http://schemas.openxmlformats.org/officeDocument/2006/math">
                    <m:sSub>
                      <m:sSubPr>
                        <m:ctrlPr>
                          <a:rPr lang="en-FR" sz="2000" i="1">
                            <a:solidFill>
                              <a:srgbClr val="1F497D"/>
                            </a:solidFill>
                            <a:latin typeface="Cambria Math" panose="02040503050406030204" pitchFamily="18" charset="0"/>
                          </a:rPr>
                        </m:ctrlPr>
                      </m:sSubPr>
                      <m:e>
                        <m:acc>
                          <m:accPr>
                            <m:chr m:val="̂"/>
                            <m:ctrlPr>
                              <a:rPr lang="en-FR" sz="2000" i="1">
                                <a:solidFill>
                                  <a:srgbClr val="1F497D"/>
                                </a:solidFill>
                                <a:latin typeface="Cambria Math" panose="02040503050406030204" pitchFamily="18" charset="0"/>
                              </a:rPr>
                            </m:ctrlPr>
                          </m:accPr>
                          <m:e>
                            <m:r>
                              <a:rPr lang="fr-FR" sz="2000" i="1">
                                <a:solidFill>
                                  <a:srgbClr val="1F497D"/>
                                </a:solidFill>
                                <a:latin typeface="Cambria Math" panose="02040503050406030204" pitchFamily="18" charset="0"/>
                              </a:rPr>
                              <m:t>𝑣</m:t>
                            </m:r>
                          </m:e>
                        </m:acc>
                      </m:e>
                      <m:sub>
                        <m:r>
                          <a:rPr lang="en-FR" sz="2000" i="1">
                            <a:solidFill>
                              <a:srgbClr val="1F497D"/>
                            </a:solidFill>
                            <a:latin typeface="Cambria Math" panose="02040503050406030204" pitchFamily="18" charset="0"/>
                          </a:rPr>
                          <m:t>𝑡</m:t>
                        </m:r>
                        <m:r>
                          <a:rPr lang="en-FR" sz="2000" i="1">
                            <a:solidFill>
                              <a:srgbClr val="1F497D"/>
                            </a:solidFill>
                            <a:latin typeface="Cambria Math" panose="02040503050406030204" pitchFamily="18" charset="0"/>
                          </a:rPr>
                          <m:t>+1</m:t>
                        </m:r>
                      </m:sub>
                    </m:sSub>
                  </m:oMath>
                </a14:m>
                <a:r>
                  <a:rPr lang="en-GB" sz="2000" dirty="0">
                    <a:solidFill>
                      <a:srgbClr val="1F497D"/>
                    </a:solidFill>
                  </a:rPr>
                  <a:t>.</a:t>
                </a:r>
              </a:p>
            </p:txBody>
          </p:sp>
        </mc:Choice>
        <mc:Fallback xmlns="">
          <p:sp>
            <p:nvSpPr>
              <p:cNvPr id="6" name="Content Placeholder 5">
                <a:extLst>
                  <a:ext uri="{FF2B5EF4-FFF2-40B4-BE49-F238E27FC236}">
                    <a16:creationId xmlns:a16="http://schemas.microsoft.com/office/drawing/2014/main" id="{1C9A9AA7-AB99-AD5B-353B-A0D8FA5474CB}"/>
                  </a:ext>
                </a:extLst>
              </p:cNvPr>
              <p:cNvSpPr>
                <a:spLocks noGrp="1" noRot="1" noChangeAspect="1" noMove="1" noResize="1" noEditPoints="1" noAdjustHandles="1" noChangeArrowheads="1" noChangeShapeType="1" noTextEdit="1"/>
              </p:cNvSpPr>
              <p:nvPr>
                <p:ph sz="quarter" idx="13"/>
              </p:nvPr>
            </p:nvSpPr>
            <p:spPr>
              <a:blipFill>
                <a:blip r:embed="rId2"/>
                <a:stretch>
                  <a:fillRect l="-578" r="-578"/>
                </a:stretch>
              </a:blipFill>
            </p:spPr>
            <p:txBody>
              <a:bodyPr/>
              <a:lstStyle/>
              <a:p>
                <a:r>
                  <a:rPr lang="en-FR">
                    <a:noFill/>
                  </a:rPr>
                  <a:t> </a:t>
                </a:r>
              </a:p>
            </p:txBody>
          </p:sp>
        </mc:Fallback>
      </mc:AlternateContent>
      <p:sp>
        <p:nvSpPr>
          <p:cNvPr id="7" name="Content Placeholder 6">
            <a:extLst>
              <a:ext uri="{FF2B5EF4-FFF2-40B4-BE49-F238E27FC236}">
                <a16:creationId xmlns:a16="http://schemas.microsoft.com/office/drawing/2014/main" id="{40C1C70E-F792-2C80-AEB7-023B09D3D9C5}"/>
              </a:ext>
            </a:extLst>
          </p:cNvPr>
          <p:cNvSpPr>
            <a:spLocks noGrp="1"/>
          </p:cNvSpPr>
          <p:nvPr>
            <p:ph sz="quarter" idx="14"/>
          </p:nvPr>
        </p:nvSpPr>
        <p:spPr/>
        <p:txBody>
          <a:bodyPr/>
          <a:lstStyle/>
          <a:p>
            <a:r>
              <a:rPr lang="en-GB" dirty="0"/>
              <a:t>II. Explanation of the Estimation Procedure </a:t>
            </a:r>
            <a:endParaRPr lang="en-FR" dirty="0"/>
          </a:p>
        </p:txBody>
      </p:sp>
    </p:spTree>
    <p:extLst>
      <p:ext uri="{BB962C8B-B14F-4D97-AF65-F5344CB8AC3E}">
        <p14:creationId xmlns:p14="http://schemas.microsoft.com/office/powerpoint/2010/main" val="218312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651C0-5812-B063-056E-F043C40CD53B}"/>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92656F7-8466-530D-DE16-6F8B948D8677}"/>
              </a:ext>
            </a:extLst>
          </p:cNvPr>
          <p:cNvSpPr>
            <a:spLocks noGrp="1"/>
          </p:cNvSpPr>
          <p:nvPr>
            <p:ph type="dt" sz="half" idx="10"/>
          </p:nvPr>
        </p:nvSpPr>
        <p:spPr/>
        <p:txBody>
          <a:bodyPr/>
          <a:lstStyle/>
          <a:p>
            <a:r>
              <a:rPr lang="fr-FR"/>
              <a:t>Saturday, February 3, 2024</a:t>
            </a:r>
          </a:p>
        </p:txBody>
      </p:sp>
      <p:sp>
        <p:nvSpPr>
          <p:cNvPr id="3" name="Footer Placeholder 2">
            <a:extLst>
              <a:ext uri="{FF2B5EF4-FFF2-40B4-BE49-F238E27FC236}">
                <a16:creationId xmlns:a16="http://schemas.microsoft.com/office/drawing/2014/main" id="{0269E5BA-5EED-FE4F-0147-0189BA060642}"/>
              </a:ext>
            </a:extLst>
          </p:cNvPr>
          <p:cNvSpPr>
            <a:spLocks noGrp="1"/>
          </p:cNvSpPr>
          <p:nvPr>
            <p:ph type="ftr" sz="quarter" idx="11"/>
          </p:nvPr>
        </p:nvSpPr>
        <p:spPr/>
        <p:txBody>
          <a:bodyPr/>
          <a:lstStyle/>
          <a:p>
            <a:r>
              <a:rPr lang="fr-FR"/>
              <a:t>Master 272</a:t>
            </a:r>
          </a:p>
        </p:txBody>
      </p:sp>
      <p:sp>
        <p:nvSpPr>
          <p:cNvPr id="4" name="Slide Number Placeholder 3">
            <a:extLst>
              <a:ext uri="{FF2B5EF4-FFF2-40B4-BE49-F238E27FC236}">
                <a16:creationId xmlns:a16="http://schemas.microsoft.com/office/drawing/2014/main" id="{47B1443A-BEE5-C71F-6A10-DC73DC594FF4}"/>
              </a:ext>
            </a:extLst>
          </p:cNvPr>
          <p:cNvSpPr>
            <a:spLocks noGrp="1"/>
          </p:cNvSpPr>
          <p:nvPr>
            <p:ph type="sldNum" sz="quarter" idx="12"/>
          </p:nvPr>
        </p:nvSpPr>
        <p:spPr/>
        <p:txBody>
          <a:bodyPr/>
          <a:lstStyle/>
          <a:p>
            <a:fld id="{0D248C8B-23E7-CC47-8D2E-09B4C05D2B56}" type="slidenum">
              <a:rPr lang="fr-FR" smtClean="0"/>
              <a:t>22</a:t>
            </a:fld>
            <a:endParaRPr lang="fr-FR"/>
          </a:p>
        </p:txBody>
      </p:sp>
      <p:sp>
        <p:nvSpPr>
          <p:cNvPr id="5" name="Title 4">
            <a:extLst>
              <a:ext uri="{FF2B5EF4-FFF2-40B4-BE49-F238E27FC236}">
                <a16:creationId xmlns:a16="http://schemas.microsoft.com/office/drawing/2014/main" id="{3CE78A92-E345-6A8C-936F-17AA7A473395}"/>
              </a:ext>
            </a:extLst>
          </p:cNvPr>
          <p:cNvSpPr>
            <a:spLocks noGrp="1"/>
          </p:cNvSpPr>
          <p:nvPr>
            <p:ph type="title"/>
          </p:nvPr>
        </p:nvSpPr>
        <p:spPr/>
        <p:txBody>
          <a:bodyPr/>
          <a:lstStyle/>
          <a:p>
            <a:r>
              <a:rPr lang="en-GB" dirty="0"/>
              <a:t>Table 3 : Mu values</a:t>
            </a:r>
            <a:endParaRPr lang="en-FR" dirty="0"/>
          </a:p>
        </p:txBody>
      </p:sp>
      <p:sp>
        <p:nvSpPr>
          <p:cNvPr id="7" name="Content Placeholder 6">
            <a:extLst>
              <a:ext uri="{FF2B5EF4-FFF2-40B4-BE49-F238E27FC236}">
                <a16:creationId xmlns:a16="http://schemas.microsoft.com/office/drawing/2014/main" id="{34D08B4F-0E47-5F75-EAF7-B4840A77C1BA}"/>
              </a:ext>
            </a:extLst>
          </p:cNvPr>
          <p:cNvSpPr>
            <a:spLocks noGrp="1"/>
          </p:cNvSpPr>
          <p:nvPr>
            <p:ph sz="quarter" idx="14"/>
          </p:nvPr>
        </p:nvSpPr>
        <p:spPr/>
        <p:txBody>
          <a:bodyPr/>
          <a:lstStyle/>
          <a:p>
            <a:r>
              <a:rPr lang="en-GB" dirty="0"/>
              <a:t>II. Explanation of the Estimation Procedure</a:t>
            </a:r>
            <a:endParaRPr lang="en-FR" dirty="0"/>
          </a:p>
        </p:txBody>
      </p:sp>
      <p:pic>
        <p:nvPicPr>
          <p:cNvPr id="10" name="Content Placeholder 9" descr="A black rectangular sign with numbers&#10;&#10;Description automatically generated with medium confidence">
            <a:extLst>
              <a:ext uri="{FF2B5EF4-FFF2-40B4-BE49-F238E27FC236}">
                <a16:creationId xmlns:a16="http://schemas.microsoft.com/office/drawing/2014/main" id="{47529D04-5DAA-457F-2585-CD3100790EC7}"/>
              </a:ext>
            </a:extLst>
          </p:cNvPr>
          <p:cNvPicPr>
            <a:picLocks noGrp="1" noChangeAspect="1"/>
          </p:cNvPicPr>
          <p:nvPr>
            <p:ph sz="quarter" idx="13"/>
          </p:nvPr>
        </p:nvPicPr>
        <p:blipFill>
          <a:blip r:embed="rId2"/>
          <a:stretch>
            <a:fillRect/>
          </a:stretch>
        </p:blipFill>
        <p:spPr>
          <a:xfrm>
            <a:off x="409762" y="2542436"/>
            <a:ext cx="11372476" cy="1773128"/>
          </a:xfrm>
        </p:spPr>
      </p:pic>
    </p:spTree>
    <p:extLst>
      <p:ext uri="{BB962C8B-B14F-4D97-AF65-F5344CB8AC3E}">
        <p14:creationId xmlns:p14="http://schemas.microsoft.com/office/powerpoint/2010/main" val="1177973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A113B-72F6-ADB7-94C4-8F7BCDE08BE9}"/>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C1764B6A-0A36-69A0-421A-C66BF69FE70B}"/>
              </a:ext>
            </a:extLst>
          </p:cNvPr>
          <p:cNvSpPr>
            <a:spLocks noGrp="1"/>
          </p:cNvSpPr>
          <p:nvPr>
            <p:ph type="dt" sz="half" idx="10"/>
          </p:nvPr>
        </p:nvSpPr>
        <p:spPr/>
        <p:txBody>
          <a:bodyPr/>
          <a:lstStyle/>
          <a:p>
            <a:r>
              <a:rPr lang="fr-FR"/>
              <a:t>Saturday, February 3, 2024</a:t>
            </a:r>
          </a:p>
        </p:txBody>
      </p:sp>
      <p:sp>
        <p:nvSpPr>
          <p:cNvPr id="3" name="Footer Placeholder 2">
            <a:extLst>
              <a:ext uri="{FF2B5EF4-FFF2-40B4-BE49-F238E27FC236}">
                <a16:creationId xmlns:a16="http://schemas.microsoft.com/office/drawing/2014/main" id="{6CDF273A-C566-763E-A133-3746F447C32C}"/>
              </a:ext>
            </a:extLst>
          </p:cNvPr>
          <p:cNvSpPr>
            <a:spLocks noGrp="1"/>
          </p:cNvSpPr>
          <p:nvPr>
            <p:ph type="ftr" sz="quarter" idx="11"/>
          </p:nvPr>
        </p:nvSpPr>
        <p:spPr/>
        <p:txBody>
          <a:bodyPr/>
          <a:lstStyle/>
          <a:p>
            <a:r>
              <a:rPr lang="fr-FR"/>
              <a:t>Master 272</a:t>
            </a:r>
          </a:p>
        </p:txBody>
      </p:sp>
      <p:sp>
        <p:nvSpPr>
          <p:cNvPr id="4" name="Slide Number Placeholder 3">
            <a:extLst>
              <a:ext uri="{FF2B5EF4-FFF2-40B4-BE49-F238E27FC236}">
                <a16:creationId xmlns:a16="http://schemas.microsoft.com/office/drawing/2014/main" id="{6E4D3EB0-4F33-416E-04F6-04AB1CBD9940}"/>
              </a:ext>
            </a:extLst>
          </p:cNvPr>
          <p:cNvSpPr>
            <a:spLocks noGrp="1"/>
          </p:cNvSpPr>
          <p:nvPr>
            <p:ph type="sldNum" sz="quarter" idx="12"/>
          </p:nvPr>
        </p:nvSpPr>
        <p:spPr/>
        <p:txBody>
          <a:bodyPr/>
          <a:lstStyle/>
          <a:p>
            <a:fld id="{0D248C8B-23E7-CC47-8D2E-09B4C05D2B56}" type="slidenum">
              <a:rPr lang="fr-FR" smtClean="0"/>
              <a:t>23</a:t>
            </a:fld>
            <a:endParaRPr lang="fr-FR"/>
          </a:p>
        </p:txBody>
      </p:sp>
      <p:sp>
        <p:nvSpPr>
          <p:cNvPr id="5" name="Title 4">
            <a:extLst>
              <a:ext uri="{FF2B5EF4-FFF2-40B4-BE49-F238E27FC236}">
                <a16:creationId xmlns:a16="http://schemas.microsoft.com/office/drawing/2014/main" id="{0E86A691-F81A-5E10-7320-2EDDD7830D40}"/>
              </a:ext>
            </a:extLst>
          </p:cNvPr>
          <p:cNvSpPr>
            <a:spLocks noGrp="1"/>
          </p:cNvSpPr>
          <p:nvPr>
            <p:ph type="title"/>
          </p:nvPr>
        </p:nvSpPr>
        <p:spPr/>
        <p:txBody>
          <a:bodyPr/>
          <a:lstStyle/>
          <a:p>
            <a:r>
              <a:rPr lang="en-GB" dirty="0"/>
              <a:t>Table 4 : Phi values</a:t>
            </a:r>
            <a:endParaRPr lang="en-FR" dirty="0"/>
          </a:p>
        </p:txBody>
      </p:sp>
      <p:sp>
        <p:nvSpPr>
          <p:cNvPr id="7" name="Content Placeholder 6">
            <a:extLst>
              <a:ext uri="{FF2B5EF4-FFF2-40B4-BE49-F238E27FC236}">
                <a16:creationId xmlns:a16="http://schemas.microsoft.com/office/drawing/2014/main" id="{113FB6AC-B93D-E6DC-A601-0241796C001D}"/>
              </a:ext>
            </a:extLst>
          </p:cNvPr>
          <p:cNvSpPr>
            <a:spLocks noGrp="1"/>
          </p:cNvSpPr>
          <p:nvPr>
            <p:ph sz="quarter" idx="14"/>
          </p:nvPr>
        </p:nvSpPr>
        <p:spPr/>
        <p:txBody>
          <a:bodyPr/>
          <a:lstStyle/>
          <a:p>
            <a:r>
              <a:rPr lang="en-GB" dirty="0"/>
              <a:t>II. Explanation of the Estimation Procedure</a:t>
            </a:r>
            <a:endParaRPr lang="en-FR" dirty="0"/>
          </a:p>
        </p:txBody>
      </p:sp>
      <p:pic>
        <p:nvPicPr>
          <p:cNvPr id="10" name="Content Placeholder 9" descr="A black and white numbers&#10;&#10;Description automatically generated">
            <a:extLst>
              <a:ext uri="{FF2B5EF4-FFF2-40B4-BE49-F238E27FC236}">
                <a16:creationId xmlns:a16="http://schemas.microsoft.com/office/drawing/2014/main" id="{2CF05A46-02DA-1F07-6AB2-5782A21232F1}"/>
              </a:ext>
            </a:extLst>
          </p:cNvPr>
          <p:cNvPicPr>
            <a:picLocks noGrp="1" noChangeAspect="1"/>
          </p:cNvPicPr>
          <p:nvPr>
            <p:ph sz="quarter" idx="13"/>
          </p:nvPr>
        </p:nvPicPr>
        <p:blipFill>
          <a:blip r:embed="rId2"/>
          <a:stretch>
            <a:fillRect/>
          </a:stretch>
        </p:blipFill>
        <p:spPr>
          <a:xfrm>
            <a:off x="272134" y="1397672"/>
            <a:ext cx="11647732" cy="4070444"/>
          </a:xfrm>
        </p:spPr>
      </p:pic>
    </p:spTree>
    <p:extLst>
      <p:ext uri="{BB962C8B-B14F-4D97-AF65-F5344CB8AC3E}">
        <p14:creationId xmlns:p14="http://schemas.microsoft.com/office/powerpoint/2010/main" val="843889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FDF0B-03ED-C010-EB08-D9C93C4547F5}"/>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29C2600-DB46-DB5F-DBA9-4E466B850536}"/>
              </a:ext>
            </a:extLst>
          </p:cNvPr>
          <p:cNvSpPr>
            <a:spLocks noGrp="1"/>
          </p:cNvSpPr>
          <p:nvPr>
            <p:ph type="dt" sz="half" idx="10"/>
          </p:nvPr>
        </p:nvSpPr>
        <p:spPr/>
        <p:txBody>
          <a:bodyPr/>
          <a:lstStyle/>
          <a:p>
            <a:r>
              <a:rPr lang="fr-FR"/>
              <a:t>Saturday, February 3, 2024</a:t>
            </a:r>
          </a:p>
        </p:txBody>
      </p:sp>
      <p:sp>
        <p:nvSpPr>
          <p:cNvPr id="3" name="Footer Placeholder 2">
            <a:extLst>
              <a:ext uri="{FF2B5EF4-FFF2-40B4-BE49-F238E27FC236}">
                <a16:creationId xmlns:a16="http://schemas.microsoft.com/office/drawing/2014/main" id="{E7F9A04C-7676-63E1-357A-F152D0D73569}"/>
              </a:ext>
            </a:extLst>
          </p:cNvPr>
          <p:cNvSpPr>
            <a:spLocks noGrp="1"/>
          </p:cNvSpPr>
          <p:nvPr>
            <p:ph type="ftr" sz="quarter" idx="11"/>
          </p:nvPr>
        </p:nvSpPr>
        <p:spPr/>
        <p:txBody>
          <a:bodyPr/>
          <a:lstStyle/>
          <a:p>
            <a:r>
              <a:rPr lang="fr-FR"/>
              <a:t>Master 272</a:t>
            </a:r>
          </a:p>
        </p:txBody>
      </p:sp>
      <p:sp>
        <p:nvSpPr>
          <p:cNvPr id="4" name="Slide Number Placeholder 3">
            <a:extLst>
              <a:ext uri="{FF2B5EF4-FFF2-40B4-BE49-F238E27FC236}">
                <a16:creationId xmlns:a16="http://schemas.microsoft.com/office/drawing/2014/main" id="{422DDC9E-757D-6488-1CC2-13818CBA1E76}"/>
              </a:ext>
            </a:extLst>
          </p:cNvPr>
          <p:cNvSpPr>
            <a:spLocks noGrp="1"/>
          </p:cNvSpPr>
          <p:nvPr>
            <p:ph type="sldNum" sz="quarter" idx="12"/>
          </p:nvPr>
        </p:nvSpPr>
        <p:spPr/>
        <p:txBody>
          <a:bodyPr/>
          <a:lstStyle/>
          <a:p>
            <a:fld id="{0D248C8B-23E7-CC47-8D2E-09B4C05D2B56}" type="slidenum">
              <a:rPr lang="fr-FR" smtClean="0"/>
              <a:t>24</a:t>
            </a:fld>
            <a:endParaRPr lang="fr-FR"/>
          </a:p>
        </p:txBody>
      </p:sp>
      <p:sp>
        <p:nvSpPr>
          <p:cNvPr id="5" name="Title 4">
            <a:extLst>
              <a:ext uri="{FF2B5EF4-FFF2-40B4-BE49-F238E27FC236}">
                <a16:creationId xmlns:a16="http://schemas.microsoft.com/office/drawing/2014/main" id="{5C4AB888-F1F6-4AAD-0BFF-8990200B756F}"/>
              </a:ext>
            </a:extLst>
          </p:cNvPr>
          <p:cNvSpPr>
            <a:spLocks noGrp="1"/>
          </p:cNvSpPr>
          <p:nvPr>
            <p:ph type="title"/>
          </p:nvPr>
        </p:nvSpPr>
        <p:spPr/>
        <p:txBody>
          <a:bodyPr/>
          <a:lstStyle/>
          <a:p>
            <a:r>
              <a:rPr lang="en-GB" dirty="0"/>
              <a:t>Table 5 : Jarque and </a:t>
            </a:r>
            <a:r>
              <a:rPr lang="en-GB" dirty="0" err="1"/>
              <a:t>Bera</a:t>
            </a:r>
            <a:r>
              <a:rPr lang="en-GB" dirty="0"/>
              <a:t> test over the residuals</a:t>
            </a:r>
            <a:endParaRPr lang="en-FR" dirty="0"/>
          </a:p>
        </p:txBody>
      </p:sp>
      <p:sp>
        <p:nvSpPr>
          <p:cNvPr id="7" name="Content Placeholder 6">
            <a:extLst>
              <a:ext uri="{FF2B5EF4-FFF2-40B4-BE49-F238E27FC236}">
                <a16:creationId xmlns:a16="http://schemas.microsoft.com/office/drawing/2014/main" id="{6FC684EB-895F-1918-30CA-0A2385C322EB}"/>
              </a:ext>
            </a:extLst>
          </p:cNvPr>
          <p:cNvSpPr>
            <a:spLocks noGrp="1"/>
          </p:cNvSpPr>
          <p:nvPr>
            <p:ph sz="quarter" idx="14"/>
          </p:nvPr>
        </p:nvSpPr>
        <p:spPr/>
        <p:txBody>
          <a:bodyPr/>
          <a:lstStyle/>
          <a:p>
            <a:r>
              <a:rPr lang="en-GB" dirty="0"/>
              <a:t>II. Explanation of the Estimation Procedure</a:t>
            </a:r>
            <a:endParaRPr lang="en-FR" dirty="0"/>
          </a:p>
        </p:txBody>
      </p:sp>
      <p:pic>
        <p:nvPicPr>
          <p:cNvPr id="10" name="Content Placeholder 9" descr="A black and white rectangular label with numbers&#10;&#10;Description automatically generated">
            <a:extLst>
              <a:ext uri="{FF2B5EF4-FFF2-40B4-BE49-F238E27FC236}">
                <a16:creationId xmlns:a16="http://schemas.microsoft.com/office/drawing/2014/main" id="{8A2F6514-A99C-C08F-B86C-53C702C2EDC0}"/>
              </a:ext>
            </a:extLst>
          </p:cNvPr>
          <p:cNvPicPr>
            <a:picLocks noGrp="1" noChangeAspect="1"/>
          </p:cNvPicPr>
          <p:nvPr>
            <p:ph sz="quarter" idx="13"/>
          </p:nvPr>
        </p:nvPicPr>
        <p:blipFill>
          <a:blip r:embed="rId2"/>
          <a:stretch>
            <a:fillRect/>
          </a:stretch>
        </p:blipFill>
        <p:spPr>
          <a:xfrm>
            <a:off x="228285" y="2371118"/>
            <a:ext cx="11735430" cy="2115763"/>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03D7273-8F16-63D7-9DC5-41EC81B1F2CC}"/>
                  </a:ext>
                </a:extLst>
              </p:cNvPr>
              <p:cNvSpPr txBox="1"/>
              <p:nvPr/>
            </p:nvSpPr>
            <p:spPr>
              <a:xfrm>
                <a:off x="1825279" y="1223161"/>
                <a:ext cx="8364662" cy="936282"/>
              </a:xfrm>
              <a:prstGeom prst="rect">
                <a:avLst/>
              </a:prstGeom>
              <a:noFill/>
            </p:spPr>
            <p:txBody>
              <a:bodyPr wrap="none" rtlCol="0">
                <a:spAutoFit/>
              </a:bodyPr>
              <a:lstStyle/>
              <a:p>
                <a:pPr lvl="0" defTabSz="457200" fontAlgn="base">
                  <a:spcBef>
                    <a:spcPct val="20000"/>
                  </a:spcBef>
                  <a:spcAft>
                    <a:spcPct val="0"/>
                  </a:spcAft>
                  <a:buSzPct val="50000"/>
                </a:pPr>
                <a:r>
                  <a:rPr lang="en-GB" sz="2000" dirty="0">
                    <a:solidFill>
                      <a:srgbClr val="1F497D"/>
                    </a:solidFill>
                    <a:ea typeface="ＭＳ Ｐゴシック" charset="0"/>
                  </a:rPr>
                  <a:t>Calculation of the variance-covariance matrix of the residuals : </a:t>
                </a:r>
                <a14:m>
                  <m:oMath xmlns:m="http://schemas.openxmlformats.org/officeDocument/2006/math">
                    <m:acc>
                      <m:accPr>
                        <m:chr m:val="̂"/>
                        <m:ctrlPr>
                          <a:rPr lang="en-FR" sz="2400" i="1">
                            <a:solidFill>
                              <a:srgbClr val="1F497D"/>
                            </a:solidFill>
                            <a:latin typeface="Cambria Math" panose="02040503050406030204" pitchFamily="18" charset="0"/>
                          </a:rPr>
                        </m:ctrlPr>
                      </m:accPr>
                      <m:e>
                        <m:r>
                          <a:rPr lang="en-FR" sz="2400" i="1">
                            <a:solidFill>
                              <a:srgbClr val="1F497D"/>
                            </a:solidFill>
                            <a:latin typeface="Cambria Math" panose="02040503050406030204" pitchFamily="18" charset="0"/>
                          </a:rPr>
                          <m:t>𝛴</m:t>
                        </m:r>
                      </m:e>
                    </m:acc>
                    <m:r>
                      <a:rPr lang="en-FR" sz="2400" i="1">
                        <a:solidFill>
                          <a:srgbClr val="1F497D"/>
                        </a:solidFill>
                        <a:latin typeface="Cambria Math" panose="02040503050406030204" pitchFamily="18" charset="0"/>
                      </a:rPr>
                      <m:t> =</m:t>
                    </m:r>
                    <m:f>
                      <m:fPr>
                        <m:ctrlPr>
                          <a:rPr lang="en-FR" sz="2400" i="1">
                            <a:solidFill>
                              <a:srgbClr val="1F497D"/>
                            </a:solidFill>
                            <a:latin typeface="Cambria Math" panose="02040503050406030204" pitchFamily="18" charset="0"/>
                          </a:rPr>
                        </m:ctrlPr>
                      </m:fPr>
                      <m:num>
                        <m:acc>
                          <m:accPr>
                            <m:chr m:val="̂"/>
                            <m:ctrlPr>
                              <a:rPr lang="en-FR" sz="2400" i="1">
                                <a:solidFill>
                                  <a:srgbClr val="1F497D"/>
                                </a:solidFill>
                                <a:latin typeface="Cambria Math" panose="02040503050406030204" pitchFamily="18" charset="0"/>
                              </a:rPr>
                            </m:ctrlPr>
                          </m:accPr>
                          <m:e>
                            <m:r>
                              <a:rPr lang="en-FR" sz="2400" i="1">
                                <a:solidFill>
                                  <a:srgbClr val="1F497D"/>
                                </a:solidFill>
                                <a:latin typeface="Cambria Math" panose="02040503050406030204" pitchFamily="18" charset="0"/>
                              </a:rPr>
                              <m:t>𝑉</m:t>
                            </m:r>
                          </m:e>
                        </m:acc>
                        <m:acc>
                          <m:accPr>
                            <m:chr m:val="̂"/>
                            <m:ctrlPr>
                              <a:rPr lang="en-FR" sz="2400" i="1">
                                <a:solidFill>
                                  <a:srgbClr val="1F497D"/>
                                </a:solidFill>
                                <a:latin typeface="Cambria Math" panose="02040503050406030204" pitchFamily="18" charset="0"/>
                              </a:rPr>
                            </m:ctrlPr>
                          </m:accPr>
                          <m:e>
                            <m:r>
                              <a:rPr lang="en-FR" sz="2400" i="1">
                                <a:solidFill>
                                  <a:srgbClr val="1F497D"/>
                                </a:solidFill>
                                <a:latin typeface="Cambria Math" panose="02040503050406030204" pitchFamily="18" charset="0"/>
                              </a:rPr>
                              <m:t>𝑉</m:t>
                            </m:r>
                          </m:e>
                        </m:acc>
                        <m:r>
                          <a:rPr lang="en-FR" sz="2400" i="1">
                            <a:solidFill>
                              <a:srgbClr val="1F497D"/>
                            </a:solidFill>
                            <a:latin typeface="Cambria Math" panose="02040503050406030204" pitchFamily="18" charset="0"/>
                          </a:rPr>
                          <m:t>′</m:t>
                        </m:r>
                      </m:num>
                      <m:den>
                        <m:r>
                          <a:rPr lang="en-FR" sz="2400" i="1">
                            <a:solidFill>
                              <a:srgbClr val="1F497D"/>
                            </a:solidFill>
                            <a:latin typeface="Cambria Math" panose="02040503050406030204" pitchFamily="18" charset="0"/>
                          </a:rPr>
                          <m:t>𝑇</m:t>
                        </m:r>
                      </m:den>
                    </m:f>
                  </m:oMath>
                </a14:m>
                <a:endParaRPr lang="en-GB" sz="2800" dirty="0">
                  <a:solidFill>
                    <a:srgbClr val="1F497D"/>
                  </a:solidFill>
                  <a:ea typeface="ＭＳ Ｐゴシック" charset="0"/>
                </a:endParaRPr>
              </a:p>
              <a:p>
                <a:endParaRPr lang="en-FR" dirty="0"/>
              </a:p>
            </p:txBody>
          </p:sp>
        </mc:Choice>
        <mc:Fallback xmlns="">
          <p:sp>
            <p:nvSpPr>
              <p:cNvPr id="6" name="TextBox 5">
                <a:extLst>
                  <a:ext uri="{FF2B5EF4-FFF2-40B4-BE49-F238E27FC236}">
                    <a16:creationId xmlns:a16="http://schemas.microsoft.com/office/drawing/2014/main" id="{E03D7273-8F16-63D7-9DC5-41EC81B1F2CC}"/>
                  </a:ext>
                </a:extLst>
              </p:cNvPr>
              <p:cNvSpPr txBox="1">
                <a:spLocks noRot="1" noChangeAspect="1" noMove="1" noResize="1" noEditPoints="1" noAdjustHandles="1" noChangeArrowheads="1" noChangeShapeType="1" noTextEdit="1"/>
              </p:cNvSpPr>
              <p:nvPr/>
            </p:nvSpPr>
            <p:spPr>
              <a:xfrm>
                <a:off x="1825279" y="1223161"/>
                <a:ext cx="8364662" cy="936282"/>
              </a:xfrm>
              <a:prstGeom prst="rect">
                <a:avLst/>
              </a:prstGeom>
              <a:blipFill>
                <a:blip r:embed="rId3"/>
                <a:stretch>
                  <a:fillRect l="-758"/>
                </a:stretch>
              </a:blipFill>
            </p:spPr>
            <p:txBody>
              <a:bodyPr/>
              <a:lstStyle/>
              <a:p>
                <a:r>
                  <a:rPr lang="en-FR">
                    <a:noFill/>
                  </a:rPr>
                  <a:t> </a:t>
                </a:r>
              </a:p>
            </p:txBody>
          </p:sp>
        </mc:Fallback>
      </mc:AlternateContent>
    </p:spTree>
    <p:extLst>
      <p:ext uri="{BB962C8B-B14F-4D97-AF65-F5344CB8AC3E}">
        <p14:creationId xmlns:p14="http://schemas.microsoft.com/office/powerpoint/2010/main" val="230953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CEA60-E6CD-661C-41D2-06282B4A1D49}"/>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2E1FBBD0-AF76-AA19-4F37-B53CCFD2C255}"/>
              </a:ext>
            </a:extLst>
          </p:cNvPr>
          <p:cNvSpPr>
            <a:spLocks noGrp="1"/>
          </p:cNvSpPr>
          <p:nvPr>
            <p:ph type="title"/>
          </p:nvPr>
        </p:nvSpPr>
        <p:spPr/>
        <p:txBody>
          <a:bodyPr/>
          <a:lstStyle/>
          <a:p>
            <a:r>
              <a:rPr lang="fr-FR" dirty="0" err="1"/>
              <a:t>Step</a:t>
            </a:r>
            <a:r>
              <a:rPr lang="fr-FR" dirty="0"/>
              <a:t> 2 : </a:t>
            </a:r>
            <a:r>
              <a:rPr lang="fr-FR" dirty="0" err="1"/>
              <a:t>Regression</a:t>
            </a:r>
            <a:r>
              <a:rPr lang="fr-FR" dirty="0"/>
              <a:t> of the </a:t>
            </a:r>
            <a:r>
              <a:rPr lang="fr-FR" dirty="0" err="1"/>
              <a:t>excess</a:t>
            </a:r>
            <a:r>
              <a:rPr lang="fr-FR" dirty="0"/>
              <a:t> return</a:t>
            </a:r>
          </a:p>
        </p:txBody>
      </p:sp>
    </p:spTree>
    <p:extLst>
      <p:ext uri="{BB962C8B-B14F-4D97-AF65-F5344CB8AC3E}">
        <p14:creationId xmlns:p14="http://schemas.microsoft.com/office/powerpoint/2010/main" val="3833538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367D9-5C69-616A-D41E-A014A21CC48E}"/>
            </a:ext>
          </a:extLst>
        </p:cNvPr>
        <p:cNvGrpSpPr/>
        <p:nvPr/>
      </p:nvGrpSpPr>
      <p:grpSpPr>
        <a:xfrm>
          <a:off x="0" y="0"/>
          <a:ext cx="0" cy="0"/>
          <a:chOff x="0" y="0"/>
          <a:chExt cx="0" cy="0"/>
        </a:xfrm>
      </p:grpSpPr>
      <p:pic>
        <p:nvPicPr>
          <p:cNvPr id="8" name="Picture 7" descr="A math equations on a white background&#10;&#10;Description automatically generated">
            <a:extLst>
              <a:ext uri="{FF2B5EF4-FFF2-40B4-BE49-F238E27FC236}">
                <a16:creationId xmlns:a16="http://schemas.microsoft.com/office/drawing/2014/main" id="{B4AA463A-D095-04F4-81C8-AF61038EDB63}"/>
              </a:ext>
            </a:extLst>
          </p:cNvPr>
          <p:cNvPicPr>
            <a:picLocks noChangeAspect="1"/>
          </p:cNvPicPr>
          <p:nvPr/>
        </p:nvPicPr>
        <p:blipFill rotWithShape="1">
          <a:blip r:embed="rId2"/>
          <a:srcRect b="43832"/>
          <a:stretch/>
        </p:blipFill>
        <p:spPr>
          <a:xfrm>
            <a:off x="609600" y="4760472"/>
            <a:ext cx="8237027" cy="1464047"/>
          </a:xfrm>
          <a:prstGeom prst="rect">
            <a:avLst/>
          </a:prstGeom>
        </p:spPr>
      </p:pic>
      <p:sp>
        <p:nvSpPr>
          <p:cNvPr id="2" name="Date Placeholder 1">
            <a:extLst>
              <a:ext uri="{FF2B5EF4-FFF2-40B4-BE49-F238E27FC236}">
                <a16:creationId xmlns:a16="http://schemas.microsoft.com/office/drawing/2014/main" id="{7A23D89B-9861-C7CB-15DA-C88938E6051B}"/>
              </a:ext>
            </a:extLst>
          </p:cNvPr>
          <p:cNvSpPr>
            <a:spLocks noGrp="1"/>
          </p:cNvSpPr>
          <p:nvPr>
            <p:ph type="dt" sz="half" idx="10"/>
          </p:nvPr>
        </p:nvSpPr>
        <p:spPr/>
        <p:txBody>
          <a:bodyPr/>
          <a:lstStyle/>
          <a:p>
            <a:r>
              <a:rPr lang="fr-FR"/>
              <a:t>Saturday, February 3, 2024</a:t>
            </a:r>
          </a:p>
        </p:txBody>
      </p:sp>
      <p:sp>
        <p:nvSpPr>
          <p:cNvPr id="3" name="Footer Placeholder 2">
            <a:extLst>
              <a:ext uri="{FF2B5EF4-FFF2-40B4-BE49-F238E27FC236}">
                <a16:creationId xmlns:a16="http://schemas.microsoft.com/office/drawing/2014/main" id="{A69466BF-15BC-9D9F-52F8-640E27729A35}"/>
              </a:ext>
            </a:extLst>
          </p:cNvPr>
          <p:cNvSpPr>
            <a:spLocks noGrp="1"/>
          </p:cNvSpPr>
          <p:nvPr>
            <p:ph type="ftr" sz="quarter" idx="11"/>
          </p:nvPr>
        </p:nvSpPr>
        <p:spPr/>
        <p:txBody>
          <a:bodyPr/>
          <a:lstStyle/>
          <a:p>
            <a:r>
              <a:rPr lang="fr-FR"/>
              <a:t>Master 272</a:t>
            </a:r>
          </a:p>
        </p:txBody>
      </p:sp>
      <p:sp>
        <p:nvSpPr>
          <p:cNvPr id="4" name="Slide Number Placeholder 3">
            <a:extLst>
              <a:ext uri="{FF2B5EF4-FFF2-40B4-BE49-F238E27FC236}">
                <a16:creationId xmlns:a16="http://schemas.microsoft.com/office/drawing/2014/main" id="{B8F5BD6A-68E9-A8CA-8A94-4B71B3A07BF4}"/>
              </a:ext>
            </a:extLst>
          </p:cNvPr>
          <p:cNvSpPr>
            <a:spLocks noGrp="1"/>
          </p:cNvSpPr>
          <p:nvPr>
            <p:ph type="sldNum" sz="quarter" idx="12"/>
          </p:nvPr>
        </p:nvSpPr>
        <p:spPr/>
        <p:txBody>
          <a:bodyPr/>
          <a:lstStyle/>
          <a:p>
            <a:fld id="{0D248C8B-23E7-CC47-8D2E-09B4C05D2B56}" type="slidenum">
              <a:rPr lang="fr-FR" smtClean="0"/>
              <a:t>26</a:t>
            </a:fld>
            <a:endParaRPr lang="fr-FR"/>
          </a:p>
        </p:txBody>
      </p:sp>
      <p:sp>
        <p:nvSpPr>
          <p:cNvPr id="5" name="Title 4">
            <a:extLst>
              <a:ext uri="{FF2B5EF4-FFF2-40B4-BE49-F238E27FC236}">
                <a16:creationId xmlns:a16="http://schemas.microsoft.com/office/drawing/2014/main" id="{57EAED16-B2FA-419E-63A2-3C229C68EBAA}"/>
              </a:ext>
            </a:extLst>
          </p:cNvPr>
          <p:cNvSpPr>
            <a:spLocks noGrp="1"/>
          </p:cNvSpPr>
          <p:nvPr>
            <p:ph type="title"/>
          </p:nvPr>
        </p:nvSpPr>
        <p:spPr/>
        <p:txBody>
          <a:bodyPr/>
          <a:lstStyle/>
          <a:p>
            <a:r>
              <a:rPr lang="fr-FR" dirty="0"/>
              <a:t>Model Estimation : 3-Step </a:t>
            </a:r>
            <a:r>
              <a:rPr lang="fr-FR" dirty="0" err="1"/>
              <a:t>Approach</a:t>
            </a:r>
            <a:endParaRPr lang="en-FR"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C472074A-A0A2-2880-BFD4-45D1E8C01DED}"/>
                  </a:ext>
                </a:extLst>
              </p:cNvPr>
              <p:cNvSpPr>
                <a:spLocks noGrp="1"/>
              </p:cNvSpPr>
              <p:nvPr>
                <p:ph sz="quarter" idx="13"/>
              </p:nvPr>
            </p:nvSpPr>
            <p:spPr/>
            <p:txBody>
              <a:bodyPr/>
              <a:lstStyle/>
              <a:p>
                <a:pPr marL="114300" indent="0" defTabSz="914400" fontAlgn="auto">
                  <a:buClr>
                    <a:schemeClr val="dk2"/>
                  </a:buClr>
                  <a:buSzPts val="1800"/>
                  <a:buFont typeface="Arial" charset="0"/>
                  <a:buNone/>
                  <a:defRPr/>
                </a:pPr>
                <a14:m>
                  <m:oMathPara xmlns:m="http://schemas.openxmlformats.org/officeDocument/2006/math">
                    <m:oMathParaPr>
                      <m:jc m:val="center"/>
                    </m:oMathParaPr>
                    <m:oMath xmlns:m="http://schemas.openxmlformats.org/officeDocument/2006/math">
                      <m:r>
                        <m:rPr>
                          <m:sty m:val="p"/>
                        </m:rPr>
                        <a:rPr lang="fr-FR" smtClean="0">
                          <a:solidFill>
                            <a:schemeClr val="dk2"/>
                          </a:solidFill>
                          <a:latin typeface="Cambria Math" panose="02040503050406030204" pitchFamily="18" charset="0"/>
                        </a:rPr>
                        <m:t>r</m:t>
                      </m:r>
                      <m:r>
                        <m:rPr>
                          <m:sty m:val="p"/>
                        </m:rPr>
                        <a:rPr lang="en-FR">
                          <a:solidFill>
                            <a:schemeClr val="dk2"/>
                          </a:solidFill>
                          <a:latin typeface="Cambria Math" panose="02040503050406030204" pitchFamily="18" charset="0"/>
                        </a:rPr>
                        <m:t>x</m:t>
                      </m:r>
                      <m:r>
                        <a:rPr lang="en-FR">
                          <a:solidFill>
                            <a:schemeClr val="dk2"/>
                          </a:solidFill>
                          <a:latin typeface="Cambria Math" panose="02040503050406030204" pitchFamily="18" charset="0"/>
                        </a:rPr>
                        <m:t>=</m:t>
                      </m:r>
                      <m:r>
                        <a:rPr lang="en-FR">
                          <a:solidFill>
                            <a:schemeClr val="dk2"/>
                          </a:solidFill>
                          <a:latin typeface="Cambria Math" panose="02040503050406030204" pitchFamily="18" charset="0"/>
                        </a:rPr>
                        <m:t>𝐚</m:t>
                      </m:r>
                      <m:sSubSup>
                        <m:sSubSupPr>
                          <m:ctrlPr>
                            <a:rPr lang="en-FR" i="1">
                              <a:solidFill>
                                <a:schemeClr val="dk2"/>
                              </a:solidFill>
                              <a:latin typeface="Cambria Math" panose="02040503050406030204" pitchFamily="18" charset="0"/>
                            </a:rPr>
                          </m:ctrlPr>
                        </m:sSubSupPr>
                        <m:e>
                          <m:r>
                            <m:rPr>
                              <m:sty m:val="p"/>
                            </m:rPr>
                            <a:rPr lang="en-FR">
                              <a:solidFill>
                                <a:schemeClr val="dk2"/>
                              </a:solidFill>
                              <a:latin typeface="Cambria Math" panose="02040503050406030204" pitchFamily="18" charset="0"/>
                            </a:rPr>
                            <m:t>ι</m:t>
                          </m:r>
                        </m:e>
                        <m:sub>
                          <m:r>
                            <a:rPr lang="en-FR">
                              <a:solidFill>
                                <a:schemeClr val="dk2"/>
                              </a:solidFill>
                              <a:latin typeface="Cambria Math" panose="02040503050406030204" pitchFamily="18" charset="0"/>
                            </a:rPr>
                            <m:t>𝑇</m:t>
                          </m:r>
                        </m:sub>
                        <m:sup>
                          <m:r>
                            <a:rPr lang="en-FR">
                              <a:solidFill>
                                <a:schemeClr val="dk2"/>
                              </a:solidFill>
                              <a:latin typeface="Cambria Math" panose="02040503050406030204" pitchFamily="18" charset="0"/>
                            </a:rPr>
                            <m:t>′</m:t>
                          </m:r>
                        </m:sup>
                      </m:sSubSup>
                      <m:r>
                        <a:rPr lang="en-FR">
                          <a:solidFill>
                            <a:schemeClr val="dk2"/>
                          </a:solidFill>
                          <a:latin typeface="Cambria Math" panose="02040503050406030204" pitchFamily="18" charset="0"/>
                        </a:rPr>
                        <m:t>+</m:t>
                      </m:r>
                      <m:sSup>
                        <m:sSupPr>
                          <m:ctrlPr>
                            <a:rPr lang="en-FR" i="1">
                              <a:solidFill>
                                <a:schemeClr val="dk2"/>
                              </a:solidFill>
                              <a:latin typeface="Cambria Math" panose="02040503050406030204" pitchFamily="18" charset="0"/>
                            </a:rPr>
                          </m:ctrlPr>
                        </m:sSupPr>
                        <m:e>
                          <m:r>
                            <m:rPr>
                              <m:sty m:val="p"/>
                            </m:rPr>
                            <a:rPr lang="en-FR">
                              <a:solidFill>
                                <a:schemeClr val="dk2"/>
                              </a:solidFill>
                              <a:latin typeface="Cambria Math" panose="02040503050406030204" pitchFamily="18" charset="0"/>
                            </a:rPr>
                            <m:t>β</m:t>
                          </m:r>
                        </m:e>
                        <m:sup>
                          <m:r>
                            <a:rPr lang="en-FR">
                              <a:solidFill>
                                <a:schemeClr val="dk2"/>
                              </a:solidFill>
                              <a:latin typeface="Cambria Math" panose="02040503050406030204" pitchFamily="18" charset="0"/>
                            </a:rPr>
                            <m:t>′</m:t>
                          </m:r>
                        </m:sup>
                      </m:sSup>
                      <m:acc>
                        <m:accPr>
                          <m:chr m:val="̂"/>
                          <m:ctrlPr>
                            <a:rPr lang="en-FR" i="1">
                              <a:solidFill>
                                <a:schemeClr val="dk2"/>
                              </a:solidFill>
                              <a:latin typeface="Cambria Math" panose="02040503050406030204" pitchFamily="18" charset="0"/>
                            </a:rPr>
                          </m:ctrlPr>
                        </m:accPr>
                        <m:e>
                          <m:r>
                            <a:rPr lang="en-FR">
                              <a:solidFill>
                                <a:schemeClr val="dk2"/>
                              </a:solidFill>
                              <a:latin typeface="Cambria Math" panose="02040503050406030204" pitchFamily="18" charset="0"/>
                            </a:rPr>
                            <m:t>𝑉</m:t>
                          </m:r>
                        </m:e>
                      </m:acc>
                      <m:r>
                        <a:rPr lang="en-FR">
                          <a:solidFill>
                            <a:schemeClr val="dk2"/>
                          </a:solidFill>
                          <a:latin typeface="Cambria Math" panose="02040503050406030204" pitchFamily="18" charset="0"/>
                        </a:rPr>
                        <m:t>+</m:t>
                      </m:r>
                      <m:r>
                        <a:rPr lang="en-FR">
                          <a:solidFill>
                            <a:schemeClr val="dk2"/>
                          </a:solidFill>
                          <a:latin typeface="Cambria Math" panose="02040503050406030204" pitchFamily="18" charset="0"/>
                        </a:rPr>
                        <m:t>𝐜</m:t>
                      </m:r>
                      <m:sSub>
                        <m:sSubPr>
                          <m:ctrlPr>
                            <a:rPr lang="en-FR" i="1">
                              <a:solidFill>
                                <a:schemeClr val="dk2"/>
                              </a:solidFill>
                              <a:latin typeface="Cambria Math" panose="02040503050406030204" pitchFamily="18" charset="0"/>
                            </a:rPr>
                          </m:ctrlPr>
                        </m:sSubPr>
                        <m:e>
                          <m:r>
                            <a:rPr lang="en-FR">
                              <a:solidFill>
                                <a:schemeClr val="dk2"/>
                              </a:solidFill>
                              <a:latin typeface="Cambria Math" panose="02040503050406030204" pitchFamily="18" charset="0"/>
                            </a:rPr>
                            <m:t>𝑋</m:t>
                          </m:r>
                        </m:e>
                        <m:sub>
                          <m:r>
                            <a:rPr lang="en-FR">
                              <a:solidFill>
                                <a:schemeClr val="dk2"/>
                              </a:solidFill>
                              <a:latin typeface="Cambria Math" panose="02040503050406030204" pitchFamily="18" charset="0"/>
                            </a:rPr>
                            <m:t>−</m:t>
                          </m:r>
                        </m:sub>
                      </m:sSub>
                      <m:r>
                        <a:rPr lang="en-FR">
                          <a:solidFill>
                            <a:schemeClr val="dk2"/>
                          </a:solidFill>
                          <a:latin typeface="Cambria Math" panose="02040503050406030204" pitchFamily="18" charset="0"/>
                        </a:rPr>
                        <m:t>+</m:t>
                      </m:r>
                      <m:r>
                        <m:rPr>
                          <m:sty m:val="p"/>
                        </m:rPr>
                        <a:rPr lang="en-FR">
                          <a:solidFill>
                            <a:schemeClr val="dk2"/>
                          </a:solidFill>
                          <a:latin typeface="Cambria Math" panose="02040503050406030204" pitchFamily="18" charset="0"/>
                        </a:rPr>
                        <m:t>E</m:t>
                      </m:r>
                    </m:oMath>
                  </m:oMathPara>
                </a14:m>
                <a:endParaRPr lang="en-FR" dirty="0">
                  <a:solidFill>
                    <a:schemeClr val="dk2"/>
                  </a:solidFill>
                  <a:latin typeface="Cambria Math" panose="02040503050406030204" pitchFamily="18" charset="0"/>
                </a:endParaRPr>
              </a:p>
              <a:p>
                <a:pPr marL="114300" indent="0" defTabSz="914400" fontAlgn="auto">
                  <a:buClr>
                    <a:schemeClr val="dk2"/>
                  </a:buClr>
                  <a:buSzPts val="1800"/>
                  <a:buFont typeface="Arial" charset="0"/>
                  <a:buNone/>
                  <a:defRPr/>
                </a:pPr>
                <a:endParaRPr lang="en-FR" sz="2000" dirty="0">
                  <a:solidFill>
                    <a:schemeClr val="dk2"/>
                  </a:solidFill>
                </a:endParaRPr>
              </a:p>
              <a:p>
                <a:pPr>
                  <a:buSzPct val="50000"/>
                  <a:buFont typeface="Arial" panose="020B0604020202020204" pitchFamily="34" charset="0"/>
                  <a:buChar char="•"/>
                </a:pPr>
                <a14:m>
                  <m:oMath xmlns:m="http://schemas.openxmlformats.org/officeDocument/2006/math">
                    <m:sSubSup>
                      <m:sSubSupPr>
                        <m:ctrlPr>
                          <a:rPr lang="en-FR" sz="2000" i="1">
                            <a:solidFill>
                              <a:schemeClr val="dk2"/>
                            </a:solidFill>
                            <a:latin typeface="Cambria Math" panose="02040503050406030204" pitchFamily="18" charset="0"/>
                          </a:rPr>
                        </m:ctrlPr>
                      </m:sSubSupPr>
                      <m:e>
                        <m:r>
                          <m:rPr>
                            <m:sty m:val="p"/>
                          </m:rPr>
                          <a:rPr lang="en-FR" sz="2000">
                            <a:solidFill>
                              <a:schemeClr val="dk2"/>
                            </a:solidFill>
                            <a:latin typeface="Cambria Math" panose="02040503050406030204" pitchFamily="18" charset="0"/>
                          </a:rPr>
                          <m:t>ι</m:t>
                        </m:r>
                      </m:e>
                      <m:sub>
                        <m:r>
                          <a:rPr lang="en-FR" sz="2000">
                            <a:solidFill>
                              <a:schemeClr val="dk2"/>
                            </a:solidFill>
                            <a:latin typeface="Cambria Math" panose="02040503050406030204" pitchFamily="18" charset="0"/>
                          </a:rPr>
                          <m:t>𝑇</m:t>
                        </m:r>
                      </m:sub>
                      <m:sup>
                        <m:r>
                          <a:rPr lang="en-FR" sz="2000">
                            <a:solidFill>
                              <a:schemeClr val="dk2"/>
                            </a:solidFill>
                            <a:latin typeface="Cambria Math" panose="02040503050406030204" pitchFamily="18" charset="0"/>
                          </a:rPr>
                          <m:t>′</m:t>
                        </m:r>
                      </m:sup>
                    </m:sSubSup>
                  </m:oMath>
                </a14:m>
                <a:r>
                  <a:rPr lang="en-GB" sz="2000" dirty="0">
                    <a:solidFill>
                      <a:schemeClr val="dk2"/>
                    </a:solidFill>
                  </a:rPr>
                  <a:t> represents a T × 1 matrix of ones.</a:t>
                </a:r>
              </a:p>
              <a:p>
                <a:pPr>
                  <a:buSzPct val="50000"/>
                  <a:buFont typeface="Arial" panose="020B0604020202020204" pitchFamily="34" charset="0"/>
                  <a:buChar char="•"/>
                </a:pPr>
                <a14:m>
                  <m:oMath xmlns:m="http://schemas.openxmlformats.org/officeDocument/2006/math">
                    <m:sSub>
                      <m:sSubPr>
                        <m:ctrlPr>
                          <a:rPr lang="en-FR" sz="2000" i="1">
                            <a:solidFill>
                              <a:schemeClr val="dk2"/>
                            </a:solidFill>
                            <a:latin typeface="Cambria Math" panose="02040503050406030204" pitchFamily="18" charset="0"/>
                          </a:rPr>
                        </m:ctrlPr>
                      </m:sSubPr>
                      <m:e>
                        <m:r>
                          <a:rPr lang="en-FR" sz="2000">
                            <a:solidFill>
                              <a:schemeClr val="dk2"/>
                            </a:solidFill>
                            <a:latin typeface="Cambria Math" panose="02040503050406030204" pitchFamily="18" charset="0"/>
                          </a:rPr>
                          <m:t>𝑋</m:t>
                        </m:r>
                      </m:e>
                      <m:sub>
                        <m:r>
                          <a:rPr lang="en-FR" sz="2000">
                            <a:solidFill>
                              <a:schemeClr val="dk2"/>
                            </a:solidFill>
                            <a:latin typeface="Cambria Math" panose="02040503050406030204" pitchFamily="18" charset="0"/>
                          </a:rPr>
                          <m:t>−</m:t>
                        </m:r>
                      </m:sub>
                    </m:sSub>
                  </m:oMath>
                </a14:m>
                <a:r>
                  <a:rPr lang="en-GB" sz="2000" dirty="0">
                    <a:solidFill>
                      <a:schemeClr val="dk2"/>
                    </a:solidFill>
                  </a:rPr>
                  <a:t> represents the matrix of lagged factors [</a:t>
                </a:r>
                <a14:m>
                  <m:oMath xmlns:m="http://schemas.openxmlformats.org/officeDocument/2006/math">
                    <m:sSub>
                      <m:sSubPr>
                        <m:ctrlPr>
                          <a:rPr lang="en-FR" sz="2000" i="1">
                            <a:solidFill>
                              <a:schemeClr val="dk2"/>
                            </a:solidFill>
                            <a:latin typeface="Cambria Math" panose="02040503050406030204" pitchFamily="18" charset="0"/>
                          </a:rPr>
                        </m:ctrlPr>
                      </m:sSubPr>
                      <m:e>
                        <m:r>
                          <a:rPr lang="en-FR" sz="2000">
                            <a:solidFill>
                              <a:schemeClr val="dk2"/>
                            </a:solidFill>
                            <a:latin typeface="Cambria Math" panose="02040503050406030204" pitchFamily="18" charset="0"/>
                          </a:rPr>
                          <m:t>𝑋</m:t>
                        </m:r>
                      </m:e>
                      <m:sub>
                        <m:r>
                          <a:rPr lang="fr-FR" sz="2000">
                            <a:solidFill>
                              <a:schemeClr val="dk2"/>
                            </a:solidFill>
                            <a:latin typeface="Cambria Math" panose="02040503050406030204" pitchFamily="18" charset="0"/>
                          </a:rPr>
                          <m:t>0</m:t>
                        </m:r>
                      </m:sub>
                    </m:sSub>
                  </m:oMath>
                </a14:m>
                <a:r>
                  <a:rPr lang="en-GB" sz="2000" dirty="0">
                    <a:solidFill>
                      <a:schemeClr val="dk2"/>
                    </a:solidFill>
                  </a:rPr>
                  <a:t>, </a:t>
                </a:r>
                <a14:m>
                  <m:oMath xmlns:m="http://schemas.openxmlformats.org/officeDocument/2006/math">
                    <m:sSub>
                      <m:sSubPr>
                        <m:ctrlPr>
                          <a:rPr lang="en-FR" sz="2000" i="1">
                            <a:solidFill>
                              <a:schemeClr val="dk2"/>
                            </a:solidFill>
                            <a:latin typeface="Cambria Math" panose="02040503050406030204" pitchFamily="18" charset="0"/>
                          </a:rPr>
                        </m:ctrlPr>
                      </m:sSubPr>
                      <m:e>
                        <m:r>
                          <a:rPr lang="en-FR" sz="2000">
                            <a:solidFill>
                              <a:schemeClr val="dk2"/>
                            </a:solidFill>
                            <a:latin typeface="Cambria Math" panose="02040503050406030204" pitchFamily="18" charset="0"/>
                          </a:rPr>
                          <m:t>𝑋</m:t>
                        </m:r>
                      </m:e>
                      <m:sub>
                        <m:r>
                          <a:rPr lang="fr-FR" sz="2000">
                            <a:solidFill>
                              <a:schemeClr val="dk2"/>
                            </a:solidFill>
                            <a:latin typeface="Cambria Math" panose="02040503050406030204" pitchFamily="18" charset="0"/>
                          </a:rPr>
                          <m:t>1</m:t>
                        </m:r>
                      </m:sub>
                    </m:sSub>
                  </m:oMath>
                </a14:m>
                <a:r>
                  <a:rPr lang="en-GB" sz="2000" dirty="0">
                    <a:solidFill>
                      <a:schemeClr val="dk2"/>
                    </a:solidFill>
                  </a:rPr>
                  <a:t>, . . . , </a:t>
                </a:r>
                <a14:m>
                  <m:oMath xmlns:m="http://schemas.openxmlformats.org/officeDocument/2006/math">
                    <m:sSub>
                      <m:sSubPr>
                        <m:ctrlPr>
                          <a:rPr lang="en-FR" sz="2000" i="1">
                            <a:solidFill>
                              <a:schemeClr val="dk2"/>
                            </a:solidFill>
                            <a:latin typeface="Cambria Math" panose="02040503050406030204" pitchFamily="18" charset="0"/>
                          </a:rPr>
                        </m:ctrlPr>
                      </m:sSubPr>
                      <m:e>
                        <m:r>
                          <a:rPr lang="en-FR" sz="2000">
                            <a:solidFill>
                              <a:schemeClr val="dk2"/>
                            </a:solidFill>
                            <a:latin typeface="Cambria Math" panose="02040503050406030204" pitchFamily="18" charset="0"/>
                          </a:rPr>
                          <m:t>𝑋</m:t>
                        </m:r>
                      </m:e>
                      <m:sub>
                        <m:r>
                          <a:rPr lang="fr-FR" sz="2000">
                            <a:solidFill>
                              <a:schemeClr val="dk2"/>
                            </a:solidFill>
                            <a:latin typeface="Cambria Math" panose="02040503050406030204" pitchFamily="18" charset="0"/>
                          </a:rPr>
                          <m:t>𝑇</m:t>
                        </m:r>
                        <m:r>
                          <a:rPr lang="fr-FR" sz="2000">
                            <a:solidFill>
                              <a:schemeClr val="dk2"/>
                            </a:solidFill>
                            <a:latin typeface="Cambria Math" panose="02040503050406030204" pitchFamily="18" charset="0"/>
                          </a:rPr>
                          <m:t>−1</m:t>
                        </m:r>
                      </m:sub>
                    </m:sSub>
                  </m:oMath>
                </a14:m>
                <a:r>
                  <a:rPr lang="en-GB" sz="2000" dirty="0">
                    <a:solidFill>
                      <a:schemeClr val="dk2"/>
                    </a:solidFill>
                  </a:rPr>
                  <a:t>]</a:t>
                </a:r>
              </a:p>
              <a:p>
                <a:pPr>
                  <a:buSzPct val="50000"/>
                  <a:buFont typeface="Arial" panose="020B0604020202020204" pitchFamily="34" charset="0"/>
                  <a:buChar char="•"/>
                </a:pPr>
                <a14:m>
                  <m:oMath xmlns:m="http://schemas.openxmlformats.org/officeDocument/2006/math">
                    <m:r>
                      <m:rPr>
                        <m:sty m:val="p"/>
                      </m:rPr>
                      <a:rPr lang="en-FR" sz="2000">
                        <a:solidFill>
                          <a:schemeClr val="dk2"/>
                        </a:solidFill>
                        <a:latin typeface="Cambria Math" panose="02040503050406030204" pitchFamily="18" charset="0"/>
                      </a:rPr>
                      <m:t>E</m:t>
                    </m:r>
                  </m:oMath>
                </a14:m>
                <a:r>
                  <a:rPr lang="en-GB" sz="2000" dirty="0">
                    <a:solidFill>
                      <a:schemeClr val="dk2"/>
                    </a:solidFill>
                  </a:rPr>
                  <a:t> represents the error term.</a:t>
                </a:r>
              </a:p>
              <a:p>
                <a:pPr marL="0" indent="0">
                  <a:buSzPct val="50000"/>
                  <a:buNone/>
                </a:pPr>
                <a:endParaRPr lang="en-GB" sz="2000" dirty="0">
                  <a:solidFill>
                    <a:schemeClr val="dk2"/>
                  </a:solidFill>
                </a:endParaRPr>
              </a:p>
              <a:p>
                <a:pPr marL="0" indent="0">
                  <a:buSzPct val="50000"/>
                  <a:buNone/>
                </a:pPr>
                <a:r>
                  <a:rPr lang="en-GB" sz="2000" dirty="0">
                    <a:solidFill>
                      <a:schemeClr val="dk2"/>
                    </a:solidFill>
                  </a:rPr>
                  <a:t>2. Regress excess returns on lagged pricing factors and contemporaneous pricing factor innovations. We so stack</a:t>
                </a:r>
                <a:r>
                  <a:rPr lang="en-FR" sz="2000" dirty="0">
                    <a:solidFill>
                      <a:schemeClr val="dk2"/>
                    </a:solidFill>
                  </a:rPr>
                  <a:t> </a:t>
                </a:r>
                <a14:m>
                  <m:oMath xmlns:m="http://schemas.openxmlformats.org/officeDocument/2006/math">
                    <m:acc>
                      <m:accPr>
                        <m:chr m:val="̂"/>
                        <m:ctrlPr>
                          <a:rPr lang="en-FR" sz="2000" i="1">
                            <a:solidFill>
                              <a:schemeClr val="dk2"/>
                            </a:solidFill>
                            <a:latin typeface="Cambria Math" panose="02040503050406030204" pitchFamily="18" charset="0"/>
                          </a:rPr>
                        </m:ctrlPr>
                      </m:accPr>
                      <m:e>
                        <m:r>
                          <a:rPr lang="en-FR" sz="2000">
                            <a:solidFill>
                              <a:schemeClr val="dk2"/>
                            </a:solidFill>
                            <a:latin typeface="Cambria Math" panose="02040503050406030204" pitchFamily="18" charset="0"/>
                          </a:rPr>
                          <m:t>𝐚</m:t>
                        </m:r>
                      </m:e>
                    </m:acc>
                    <m:r>
                      <a:rPr lang="fr-FR" sz="2000">
                        <a:solidFill>
                          <a:schemeClr val="dk2"/>
                        </a:solidFill>
                        <a:latin typeface="Cambria Math" panose="02040503050406030204" pitchFamily="18" charset="0"/>
                      </a:rPr>
                      <m:t>,</m:t>
                    </m:r>
                    <m:acc>
                      <m:accPr>
                        <m:chr m:val="̂"/>
                        <m:ctrlPr>
                          <a:rPr lang="en-FR" sz="2000" i="1">
                            <a:solidFill>
                              <a:schemeClr val="dk2"/>
                            </a:solidFill>
                            <a:latin typeface="Cambria Math" panose="02040503050406030204" pitchFamily="18" charset="0"/>
                          </a:rPr>
                        </m:ctrlPr>
                      </m:accPr>
                      <m:e>
                        <m:r>
                          <m:rPr>
                            <m:sty m:val="p"/>
                          </m:rPr>
                          <a:rPr lang="en-FR" sz="2000">
                            <a:solidFill>
                              <a:schemeClr val="dk2"/>
                            </a:solidFill>
                            <a:latin typeface="Cambria Math" panose="02040503050406030204" pitchFamily="18" charset="0"/>
                          </a:rPr>
                          <m:t>β</m:t>
                        </m:r>
                      </m:e>
                    </m:acc>
                    <m:r>
                      <a:rPr lang="fr-FR" sz="2000" b="0" i="0" smtClean="0">
                        <a:solidFill>
                          <a:schemeClr val="dk2"/>
                        </a:solidFill>
                        <a:latin typeface="Cambria Math" panose="02040503050406030204" pitchFamily="18" charset="0"/>
                      </a:rPr>
                      <m:t>′</m:t>
                    </m:r>
                  </m:oMath>
                </a14:m>
                <a:r>
                  <a:rPr lang="en-GB" sz="2000" dirty="0">
                    <a:solidFill>
                      <a:schemeClr val="dk2"/>
                    </a:solidFill>
                  </a:rPr>
                  <a:t> and </a:t>
                </a:r>
                <a14:m>
                  <m:oMath xmlns:m="http://schemas.openxmlformats.org/officeDocument/2006/math">
                    <m:acc>
                      <m:accPr>
                        <m:chr m:val="̂"/>
                        <m:ctrlPr>
                          <a:rPr lang="en-FR" sz="2000" i="1">
                            <a:solidFill>
                              <a:schemeClr val="dk2"/>
                            </a:solidFill>
                            <a:latin typeface="Cambria Math" panose="02040503050406030204" pitchFamily="18" charset="0"/>
                          </a:rPr>
                        </m:ctrlPr>
                      </m:accPr>
                      <m:e>
                        <m:r>
                          <a:rPr lang="fr-FR" sz="2000">
                            <a:solidFill>
                              <a:schemeClr val="dk2"/>
                            </a:solidFill>
                            <a:latin typeface="Cambria Math" panose="02040503050406030204" pitchFamily="18" charset="0"/>
                          </a:rPr>
                          <m:t>𝒄</m:t>
                        </m:r>
                      </m:e>
                    </m:acc>
                  </m:oMath>
                </a14:m>
                <a:r>
                  <a:rPr lang="en-GB" sz="2000" dirty="0">
                    <a:solidFill>
                      <a:schemeClr val="dk2"/>
                    </a:solidFill>
                  </a:rPr>
                  <a:t> (a vector of length </a:t>
                </a:r>
                <a14:m>
                  <m:oMath xmlns:m="http://schemas.openxmlformats.org/officeDocument/2006/math">
                    <m:r>
                      <m:rPr>
                        <m:sty m:val="p"/>
                      </m:rPr>
                      <a:rPr lang="fr-FR" sz="2000">
                        <a:solidFill>
                          <a:schemeClr val="dk2"/>
                        </a:solidFill>
                        <a:latin typeface="Cambria Math" panose="02040503050406030204" pitchFamily="18" charset="0"/>
                      </a:rPr>
                      <m:t>N</m:t>
                    </m:r>
                  </m:oMath>
                </a14:m>
                <a:r>
                  <a:rPr lang="en-GB" sz="2000" dirty="0">
                    <a:solidFill>
                      <a:schemeClr val="dk2"/>
                    </a:solidFill>
                  </a:rPr>
                  <a:t>, and two matrices of dimension</a:t>
                </a:r>
                <a:r>
                  <a:rPr lang="en-FR" sz="2000" dirty="0">
                    <a:solidFill>
                      <a:schemeClr val="dk2"/>
                    </a:solidFill>
                  </a:rPr>
                  <a:t> </a:t>
                </a:r>
                <a14:m>
                  <m:oMath xmlns:m="http://schemas.openxmlformats.org/officeDocument/2006/math">
                    <m:r>
                      <m:rPr>
                        <m:sty m:val="p"/>
                      </m:rPr>
                      <a:rPr lang="fr-FR" sz="2000">
                        <a:solidFill>
                          <a:schemeClr val="dk2"/>
                        </a:solidFill>
                        <a:latin typeface="Cambria Math" panose="02040503050406030204" pitchFamily="18" charset="0"/>
                      </a:rPr>
                      <m:t>N</m:t>
                    </m:r>
                    <m:r>
                      <a:rPr lang="fr-FR" sz="2000">
                        <a:solidFill>
                          <a:schemeClr val="dk2"/>
                        </a:solidFill>
                        <a:latin typeface="Cambria Math" panose="02040503050406030204" pitchFamily="18" charset="0"/>
                      </a:rPr>
                      <m:t> </m:t>
                    </m:r>
                    <m:r>
                      <m:rPr>
                        <m:sty m:val="p"/>
                      </m:rPr>
                      <a:rPr lang="fr-FR" sz="2000">
                        <a:solidFill>
                          <a:schemeClr val="dk2"/>
                        </a:solidFill>
                        <a:latin typeface="Cambria Math" panose="02040503050406030204" pitchFamily="18" charset="0"/>
                      </a:rPr>
                      <m:t>x</m:t>
                    </m:r>
                    <m:r>
                      <a:rPr lang="fr-FR" sz="2000">
                        <a:solidFill>
                          <a:schemeClr val="dk2"/>
                        </a:solidFill>
                        <a:latin typeface="Cambria Math" panose="02040503050406030204" pitchFamily="18" charset="0"/>
                      </a:rPr>
                      <m:t> </m:t>
                    </m:r>
                    <m:r>
                      <m:rPr>
                        <m:sty m:val="p"/>
                      </m:rPr>
                      <a:rPr lang="fr-FR" sz="2000">
                        <a:solidFill>
                          <a:schemeClr val="dk2"/>
                        </a:solidFill>
                        <a:latin typeface="Cambria Math" panose="02040503050406030204" pitchFamily="18" charset="0"/>
                      </a:rPr>
                      <m:t>K</m:t>
                    </m:r>
                  </m:oMath>
                </a14:m>
                <a:r>
                  <a:rPr lang="en-GB" sz="2000" dirty="0">
                    <a:solidFill>
                      <a:schemeClr val="dk2"/>
                    </a:solidFill>
                  </a:rPr>
                  <a:t>, respectively).</a:t>
                </a:r>
                <a:r>
                  <a:rPr lang="en-GB" sz="2000" dirty="0">
                    <a:solidFill>
                      <a:srgbClr val="1F497D"/>
                    </a:solidFill>
                  </a:rPr>
                  <a:t> Calculation of the variance of the residuals : </a:t>
                </a:r>
                <a14:m>
                  <m:oMath xmlns:m="http://schemas.openxmlformats.org/officeDocument/2006/math">
                    <m:sSup>
                      <m:sSupPr>
                        <m:ctrlPr>
                          <a:rPr lang="en-FR" i="1" smtClean="0">
                            <a:solidFill>
                              <a:srgbClr val="1F497D"/>
                            </a:solidFill>
                            <a:latin typeface="Cambria Math" panose="02040503050406030204" pitchFamily="18" charset="0"/>
                          </a:rPr>
                        </m:ctrlPr>
                      </m:sSupPr>
                      <m:e>
                        <m:acc>
                          <m:accPr>
                            <m:chr m:val="̂"/>
                            <m:ctrlPr>
                              <a:rPr lang="en-FR" i="1">
                                <a:solidFill>
                                  <a:srgbClr val="1F497D"/>
                                </a:solidFill>
                                <a:latin typeface="Cambria Math" panose="02040503050406030204" pitchFamily="18" charset="0"/>
                              </a:rPr>
                            </m:ctrlPr>
                          </m:accPr>
                          <m:e>
                            <m:r>
                              <a:rPr lang="en-FR" i="1">
                                <a:solidFill>
                                  <a:srgbClr val="1F497D"/>
                                </a:solidFill>
                                <a:latin typeface="Cambria Math" panose="02040503050406030204" pitchFamily="18" charset="0"/>
                                <a:ea typeface="Cambria Math" panose="02040503050406030204" pitchFamily="18" charset="0"/>
                              </a:rPr>
                              <m:t>𝜎</m:t>
                            </m:r>
                          </m:e>
                        </m:acc>
                      </m:e>
                      <m:sup>
                        <m:r>
                          <a:rPr lang="fr-FR" b="0" i="1" smtClean="0">
                            <a:solidFill>
                              <a:srgbClr val="1F497D"/>
                            </a:solidFill>
                            <a:latin typeface="Cambria Math" panose="02040503050406030204" pitchFamily="18" charset="0"/>
                          </a:rPr>
                          <m:t>2</m:t>
                        </m:r>
                      </m:sup>
                    </m:sSup>
                    <m:r>
                      <a:rPr lang="en-FR" i="1">
                        <a:solidFill>
                          <a:srgbClr val="1F497D"/>
                        </a:solidFill>
                        <a:latin typeface="Cambria Math" panose="02040503050406030204" pitchFamily="18" charset="0"/>
                      </a:rPr>
                      <m:t> =</m:t>
                    </m:r>
                    <m:f>
                      <m:fPr>
                        <m:ctrlPr>
                          <a:rPr lang="en-FR" i="1">
                            <a:solidFill>
                              <a:srgbClr val="1F497D"/>
                            </a:solidFill>
                            <a:latin typeface="Cambria Math" panose="02040503050406030204" pitchFamily="18" charset="0"/>
                          </a:rPr>
                        </m:ctrlPr>
                      </m:fPr>
                      <m:num>
                        <m:r>
                          <a:rPr lang="fr-FR" b="0" i="1" smtClean="0">
                            <a:solidFill>
                              <a:srgbClr val="1F497D"/>
                            </a:solidFill>
                            <a:latin typeface="Cambria Math" panose="02040503050406030204" pitchFamily="18" charset="0"/>
                          </a:rPr>
                          <m:t>𝑡𝑟𝑎𝑐𝑒</m:t>
                        </m:r>
                        <m:r>
                          <a:rPr lang="fr-FR" b="0" i="1" smtClean="0">
                            <a:solidFill>
                              <a:srgbClr val="1F497D"/>
                            </a:solidFill>
                            <a:latin typeface="Cambria Math" panose="02040503050406030204" pitchFamily="18" charset="0"/>
                          </a:rPr>
                          <m:t>(</m:t>
                        </m:r>
                        <m:acc>
                          <m:accPr>
                            <m:chr m:val="̂"/>
                            <m:ctrlPr>
                              <a:rPr lang="en-FR" i="1">
                                <a:solidFill>
                                  <a:srgbClr val="1F497D"/>
                                </a:solidFill>
                                <a:latin typeface="Cambria Math" panose="02040503050406030204" pitchFamily="18" charset="0"/>
                              </a:rPr>
                            </m:ctrlPr>
                          </m:accPr>
                          <m:e>
                            <m:r>
                              <a:rPr lang="fr-FR" b="0" i="1" smtClean="0">
                                <a:solidFill>
                                  <a:srgbClr val="1F497D"/>
                                </a:solidFill>
                                <a:latin typeface="Cambria Math" panose="02040503050406030204" pitchFamily="18" charset="0"/>
                              </a:rPr>
                              <m:t>𝐸</m:t>
                            </m:r>
                          </m:e>
                        </m:acc>
                        <m:sSup>
                          <m:sSupPr>
                            <m:ctrlPr>
                              <a:rPr lang="en-FR" b="0" i="1">
                                <a:solidFill>
                                  <a:srgbClr val="1F497D"/>
                                </a:solidFill>
                                <a:latin typeface="Cambria Math" panose="02040503050406030204" pitchFamily="18" charset="0"/>
                              </a:rPr>
                            </m:ctrlPr>
                          </m:sSupPr>
                          <m:e>
                            <m:acc>
                              <m:accPr>
                                <m:chr m:val="̂"/>
                                <m:ctrlPr>
                                  <a:rPr lang="en-FR" i="1">
                                    <a:solidFill>
                                      <a:srgbClr val="1F497D"/>
                                    </a:solidFill>
                                    <a:latin typeface="Cambria Math" panose="02040503050406030204" pitchFamily="18" charset="0"/>
                                  </a:rPr>
                                </m:ctrlPr>
                              </m:accPr>
                              <m:e>
                                <m:r>
                                  <a:rPr lang="fr-FR" b="0" i="1" smtClean="0">
                                    <a:solidFill>
                                      <a:srgbClr val="1F497D"/>
                                    </a:solidFill>
                                    <a:latin typeface="Cambria Math" panose="02040503050406030204" pitchFamily="18" charset="0"/>
                                  </a:rPr>
                                  <m:t>𝐸</m:t>
                                </m:r>
                              </m:e>
                            </m:acc>
                          </m:e>
                          <m:sup>
                            <m:r>
                              <a:rPr lang="en-FR" b="0" i="1">
                                <a:solidFill>
                                  <a:srgbClr val="1F497D"/>
                                </a:solidFill>
                                <a:latin typeface="Cambria Math" panose="02040503050406030204" pitchFamily="18" charset="0"/>
                              </a:rPr>
                              <m:t>′</m:t>
                            </m:r>
                          </m:sup>
                        </m:sSup>
                        <m:r>
                          <a:rPr lang="fr-FR" b="0" i="1" smtClean="0">
                            <a:solidFill>
                              <a:srgbClr val="1F497D"/>
                            </a:solidFill>
                            <a:latin typeface="Cambria Math" panose="02040503050406030204" pitchFamily="18" charset="0"/>
                          </a:rPr>
                          <m:t>)</m:t>
                        </m:r>
                      </m:num>
                      <m:den>
                        <m:r>
                          <a:rPr lang="fr-FR" b="0" i="1" smtClean="0">
                            <a:solidFill>
                              <a:srgbClr val="1F497D"/>
                            </a:solidFill>
                            <a:latin typeface="Cambria Math" panose="02040503050406030204" pitchFamily="18" charset="0"/>
                          </a:rPr>
                          <m:t>𝑁</m:t>
                        </m:r>
                        <m:r>
                          <a:rPr lang="fr-FR" b="0" i="0" smtClean="0">
                            <a:solidFill>
                              <a:srgbClr val="1F497D"/>
                            </a:solidFill>
                            <a:latin typeface="Cambria Math" panose="02040503050406030204" pitchFamily="18" charset="0"/>
                          </a:rPr>
                          <m:t>.</m:t>
                        </m:r>
                        <m:r>
                          <a:rPr lang="en-FR" i="1">
                            <a:solidFill>
                              <a:srgbClr val="1F497D"/>
                            </a:solidFill>
                            <a:latin typeface="Cambria Math" panose="02040503050406030204" pitchFamily="18" charset="0"/>
                          </a:rPr>
                          <m:t>𝑇</m:t>
                        </m:r>
                      </m:den>
                    </m:f>
                  </m:oMath>
                </a14:m>
                <a:endParaRPr lang="en-FR" sz="2000" dirty="0">
                  <a:solidFill>
                    <a:schemeClr val="dk2"/>
                  </a:solidFill>
                </a:endParaRPr>
              </a:p>
              <a:p>
                <a:endParaRPr lang="en-FR" dirty="0"/>
              </a:p>
            </p:txBody>
          </p:sp>
        </mc:Choice>
        <mc:Fallback>
          <p:sp>
            <p:nvSpPr>
              <p:cNvPr id="6" name="Content Placeholder 5">
                <a:extLst>
                  <a:ext uri="{FF2B5EF4-FFF2-40B4-BE49-F238E27FC236}">
                    <a16:creationId xmlns:a16="http://schemas.microsoft.com/office/drawing/2014/main" id="{C472074A-A0A2-2880-BFD4-45D1E8C01DED}"/>
                  </a:ext>
                </a:extLst>
              </p:cNvPr>
              <p:cNvSpPr>
                <a:spLocks noGrp="1" noRot="1" noChangeAspect="1" noMove="1" noResize="1" noEditPoints="1" noAdjustHandles="1" noChangeArrowheads="1" noChangeShapeType="1" noTextEdit="1"/>
              </p:cNvSpPr>
              <p:nvPr>
                <p:ph sz="quarter" idx="13"/>
              </p:nvPr>
            </p:nvSpPr>
            <p:spPr>
              <a:blipFill>
                <a:blip r:embed="rId3"/>
                <a:stretch>
                  <a:fillRect l="-578" t="-1039"/>
                </a:stretch>
              </a:blipFill>
            </p:spPr>
            <p:txBody>
              <a:bodyPr/>
              <a:lstStyle/>
              <a:p>
                <a:r>
                  <a:rPr lang="en-FR">
                    <a:noFill/>
                  </a:rPr>
                  <a:t> </a:t>
                </a:r>
              </a:p>
            </p:txBody>
          </p:sp>
        </mc:Fallback>
      </mc:AlternateContent>
      <p:sp>
        <p:nvSpPr>
          <p:cNvPr id="7" name="Content Placeholder 6">
            <a:extLst>
              <a:ext uri="{FF2B5EF4-FFF2-40B4-BE49-F238E27FC236}">
                <a16:creationId xmlns:a16="http://schemas.microsoft.com/office/drawing/2014/main" id="{ED70002C-E26B-3973-1147-AAA2855B008F}"/>
              </a:ext>
            </a:extLst>
          </p:cNvPr>
          <p:cNvSpPr>
            <a:spLocks noGrp="1"/>
          </p:cNvSpPr>
          <p:nvPr>
            <p:ph sz="quarter" idx="14"/>
          </p:nvPr>
        </p:nvSpPr>
        <p:spPr/>
        <p:txBody>
          <a:bodyPr/>
          <a:lstStyle/>
          <a:p>
            <a:r>
              <a:rPr lang="en-GB" dirty="0"/>
              <a:t>II. Explanation of the Estimation Procedure </a:t>
            </a:r>
            <a:endParaRPr lang="en-FR" dirty="0"/>
          </a:p>
        </p:txBody>
      </p:sp>
    </p:spTree>
    <p:extLst>
      <p:ext uri="{BB962C8B-B14F-4D97-AF65-F5344CB8AC3E}">
        <p14:creationId xmlns:p14="http://schemas.microsoft.com/office/powerpoint/2010/main" val="584694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772E5-BDC5-227D-87CD-D1E62E3D5256}"/>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7A570AA5-52C2-3CE3-4E0D-E8B64ADF5658}"/>
              </a:ext>
            </a:extLst>
          </p:cNvPr>
          <p:cNvSpPr>
            <a:spLocks noGrp="1"/>
          </p:cNvSpPr>
          <p:nvPr>
            <p:ph type="title"/>
          </p:nvPr>
        </p:nvSpPr>
        <p:spPr/>
        <p:txBody>
          <a:bodyPr/>
          <a:lstStyle/>
          <a:p>
            <a:r>
              <a:rPr lang="fr-FR" dirty="0" err="1"/>
              <a:t>Step</a:t>
            </a:r>
            <a:r>
              <a:rPr lang="fr-FR" dirty="0"/>
              <a:t> 3 : Estimation of </a:t>
            </a:r>
            <a:r>
              <a:rPr lang="fr-FR" dirty="0" err="1"/>
              <a:t>market</a:t>
            </a:r>
            <a:r>
              <a:rPr lang="fr-FR" dirty="0"/>
              <a:t> </a:t>
            </a:r>
            <a:r>
              <a:rPr lang="fr-FR" dirty="0" err="1"/>
              <a:t>parameters</a:t>
            </a:r>
            <a:endParaRPr lang="fr-FR" dirty="0"/>
          </a:p>
        </p:txBody>
      </p:sp>
    </p:spTree>
    <p:extLst>
      <p:ext uri="{BB962C8B-B14F-4D97-AF65-F5344CB8AC3E}">
        <p14:creationId xmlns:p14="http://schemas.microsoft.com/office/powerpoint/2010/main" val="1550796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1369B-5783-5CC9-201B-D98E01FF4932}"/>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1997618F-0E59-9651-5954-3E5DAE2E045E}"/>
              </a:ext>
            </a:extLst>
          </p:cNvPr>
          <p:cNvSpPr>
            <a:spLocks noGrp="1"/>
          </p:cNvSpPr>
          <p:nvPr>
            <p:ph type="dt" sz="half" idx="10"/>
          </p:nvPr>
        </p:nvSpPr>
        <p:spPr/>
        <p:txBody>
          <a:bodyPr/>
          <a:lstStyle/>
          <a:p>
            <a:r>
              <a:rPr lang="fr-FR"/>
              <a:t>Saturday, February 3, 2024</a:t>
            </a:r>
          </a:p>
        </p:txBody>
      </p:sp>
      <p:sp>
        <p:nvSpPr>
          <p:cNvPr id="3" name="Footer Placeholder 2">
            <a:extLst>
              <a:ext uri="{FF2B5EF4-FFF2-40B4-BE49-F238E27FC236}">
                <a16:creationId xmlns:a16="http://schemas.microsoft.com/office/drawing/2014/main" id="{6F2857A0-6087-B467-7E73-66BC578611B7}"/>
              </a:ext>
            </a:extLst>
          </p:cNvPr>
          <p:cNvSpPr>
            <a:spLocks noGrp="1"/>
          </p:cNvSpPr>
          <p:nvPr>
            <p:ph type="ftr" sz="quarter" idx="11"/>
          </p:nvPr>
        </p:nvSpPr>
        <p:spPr/>
        <p:txBody>
          <a:bodyPr/>
          <a:lstStyle/>
          <a:p>
            <a:r>
              <a:rPr lang="fr-FR"/>
              <a:t>Master 272</a:t>
            </a:r>
          </a:p>
        </p:txBody>
      </p:sp>
      <p:sp>
        <p:nvSpPr>
          <p:cNvPr id="4" name="Slide Number Placeholder 3">
            <a:extLst>
              <a:ext uri="{FF2B5EF4-FFF2-40B4-BE49-F238E27FC236}">
                <a16:creationId xmlns:a16="http://schemas.microsoft.com/office/drawing/2014/main" id="{B1005FA1-EAB1-0537-F3B9-8389CD7DB658}"/>
              </a:ext>
            </a:extLst>
          </p:cNvPr>
          <p:cNvSpPr>
            <a:spLocks noGrp="1"/>
          </p:cNvSpPr>
          <p:nvPr>
            <p:ph type="sldNum" sz="quarter" idx="12"/>
          </p:nvPr>
        </p:nvSpPr>
        <p:spPr/>
        <p:txBody>
          <a:bodyPr/>
          <a:lstStyle/>
          <a:p>
            <a:fld id="{0D248C8B-23E7-CC47-8D2E-09B4C05D2B56}" type="slidenum">
              <a:rPr lang="fr-FR" smtClean="0"/>
              <a:t>28</a:t>
            </a:fld>
            <a:endParaRPr lang="fr-FR"/>
          </a:p>
        </p:txBody>
      </p:sp>
      <p:sp>
        <p:nvSpPr>
          <p:cNvPr id="5" name="Title 4">
            <a:extLst>
              <a:ext uri="{FF2B5EF4-FFF2-40B4-BE49-F238E27FC236}">
                <a16:creationId xmlns:a16="http://schemas.microsoft.com/office/drawing/2014/main" id="{4BCCFBFA-B6B4-56CD-CA23-D959A0D37F89}"/>
              </a:ext>
            </a:extLst>
          </p:cNvPr>
          <p:cNvSpPr>
            <a:spLocks noGrp="1"/>
          </p:cNvSpPr>
          <p:nvPr>
            <p:ph type="title"/>
          </p:nvPr>
        </p:nvSpPr>
        <p:spPr/>
        <p:txBody>
          <a:bodyPr/>
          <a:lstStyle/>
          <a:p>
            <a:r>
              <a:rPr lang="fr-FR" dirty="0"/>
              <a:t>Model Estimation : 3-Step </a:t>
            </a:r>
            <a:r>
              <a:rPr lang="fr-FR" dirty="0" err="1"/>
              <a:t>Approach</a:t>
            </a:r>
            <a:endParaRPr lang="en-FR"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F55461C-8740-0526-BE45-0D61D7C7FF3C}"/>
                  </a:ext>
                </a:extLst>
              </p:cNvPr>
              <p:cNvSpPr>
                <a:spLocks noGrp="1"/>
              </p:cNvSpPr>
              <p:nvPr>
                <p:ph sz="quarter" idx="13"/>
              </p:nvPr>
            </p:nvSpPr>
            <p:spPr/>
            <p:txBody>
              <a:bodyPr/>
              <a:lstStyle/>
              <a:p>
                <a:pPr marL="114300" indent="0" defTabSz="914400" fontAlgn="auto">
                  <a:lnSpc>
                    <a:spcPct val="115000"/>
                  </a:lnSpc>
                  <a:buClr>
                    <a:schemeClr val="dk2"/>
                  </a:buClr>
                  <a:buSzPts val="1800"/>
                  <a:buNone/>
                  <a:defRPr/>
                </a:pPr>
                <a14:m>
                  <m:oMathPara xmlns:m="http://schemas.openxmlformats.org/officeDocument/2006/math">
                    <m:oMathParaPr>
                      <m:jc m:val="centerGroup"/>
                    </m:oMathParaPr>
                    <m:oMath xmlns:m="http://schemas.openxmlformats.org/officeDocument/2006/math">
                      <m:acc>
                        <m:accPr>
                          <m:chr m:val="̂"/>
                          <m:ctrlPr>
                            <a:rPr lang="en-FR" i="1" smtClean="0">
                              <a:solidFill>
                                <a:schemeClr val="dk2"/>
                              </a:solidFill>
                              <a:latin typeface="Cambria Math" panose="02040503050406030204" pitchFamily="18" charset="0"/>
                            </a:rPr>
                          </m:ctrlPr>
                        </m:accPr>
                        <m:e>
                          <m:sSub>
                            <m:sSubPr>
                              <m:ctrlPr>
                                <a:rPr lang="en-FR" i="1">
                                  <a:solidFill>
                                    <a:schemeClr val="dk2"/>
                                  </a:solidFill>
                                  <a:latin typeface="Cambria Math" panose="02040503050406030204" pitchFamily="18" charset="0"/>
                                </a:rPr>
                              </m:ctrlPr>
                            </m:sSubPr>
                            <m:e>
                              <m:r>
                                <m:rPr>
                                  <m:sty m:val="p"/>
                                </m:rPr>
                                <a:rPr lang="en-FR" i="1">
                                  <a:solidFill>
                                    <a:schemeClr val="dk2"/>
                                  </a:solidFill>
                                  <a:latin typeface="Cambria Math" panose="02040503050406030204" pitchFamily="18" charset="0"/>
                                </a:rPr>
                                <m:t>λ</m:t>
                              </m:r>
                            </m:e>
                            <m:sub>
                              <m:r>
                                <a:rPr lang="en-FR" i="1">
                                  <a:solidFill>
                                    <a:schemeClr val="dk2"/>
                                  </a:solidFill>
                                  <a:latin typeface="Cambria Math" panose="02040503050406030204" pitchFamily="18" charset="0"/>
                                </a:rPr>
                                <m:t>0</m:t>
                              </m:r>
                            </m:sub>
                          </m:sSub>
                        </m:e>
                      </m:acc>
                      <m:r>
                        <a:rPr lang="en-FR" i="1">
                          <a:solidFill>
                            <a:schemeClr val="dk2"/>
                          </a:solidFill>
                          <a:latin typeface="Cambria Math" panose="02040503050406030204" pitchFamily="18" charset="0"/>
                        </a:rPr>
                        <m:t>=</m:t>
                      </m:r>
                      <m:sSup>
                        <m:sSupPr>
                          <m:ctrlPr>
                            <a:rPr lang="en-FR" i="1">
                              <a:solidFill>
                                <a:schemeClr val="dk2"/>
                              </a:solidFill>
                              <a:latin typeface="Cambria Math" panose="02040503050406030204" pitchFamily="18" charset="0"/>
                            </a:rPr>
                          </m:ctrlPr>
                        </m:sSupPr>
                        <m:e>
                          <m:d>
                            <m:dPr>
                              <m:ctrlPr>
                                <a:rPr lang="en-FR" i="1">
                                  <a:solidFill>
                                    <a:schemeClr val="dk2"/>
                                  </a:solidFill>
                                  <a:latin typeface="Cambria Math" panose="02040503050406030204" pitchFamily="18" charset="0"/>
                                </a:rPr>
                              </m:ctrlPr>
                            </m:dPr>
                            <m:e>
                              <m:acc>
                                <m:accPr>
                                  <m:chr m:val="̂"/>
                                  <m:ctrlPr>
                                    <a:rPr lang="en-FR" i="1">
                                      <a:solidFill>
                                        <a:schemeClr val="dk2"/>
                                      </a:solidFill>
                                      <a:latin typeface="Cambria Math" panose="02040503050406030204" pitchFamily="18" charset="0"/>
                                    </a:rPr>
                                  </m:ctrlPr>
                                </m:accPr>
                                <m:e>
                                  <m:r>
                                    <a:rPr lang="en-FR" i="1">
                                      <a:solidFill>
                                        <a:schemeClr val="dk2"/>
                                      </a:solidFill>
                                      <a:latin typeface="Cambria Math" panose="02040503050406030204" pitchFamily="18" charset="0"/>
                                    </a:rPr>
                                    <m:t>𝛽</m:t>
                                  </m:r>
                                </m:e>
                              </m:acc>
                              <m:acc>
                                <m:accPr>
                                  <m:chr m:val="̂"/>
                                  <m:ctrlPr>
                                    <a:rPr lang="en-FR" i="1">
                                      <a:solidFill>
                                        <a:schemeClr val="dk2"/>
                                      </a:solidFill>
                                      <a:latin typeface="Cambria Math" panose="02040503050406030204" pitchFamily="18" charset="0"/>
                                    </a:rPr>
                                  </m:ctrlPr>
                                </m:accPr>
                                <m:e>
                                  <m:r>
                                    <a:rPr lang="en-FR" i="1">
                                      <a:solidFill>
                                        <a:schemeClr val="dk2"/>
                                      </a:solidFill>
                                      <a:latin typeface="Cambria Math" panose="02040503050406030204" pitchFamily="18" charset="0"/>
                                    </a:rPr>
                                    <m:t>𝛽</m:t>
                                  </m:r>
                                </m:e>
                              </m:acc>
                              <m:r>
                                <a:rPr lang="en-FR" i="1">
                                  <a:solidFill>
                                    <a:schemeClr val="dk2"/>
                                  </a:solidFill>
                                  <a:latin typeface="Cambria Math" panose="02040503050406030204" pitchFamily="18" charset="0"/>
                                </a:rPr>
                                <m:t>′</m:t>
                              </m:r>
                            </m:e>
                          </m:d>
                        </m:e>
                        <m:sup>
                          <m:r>
                            <a:rPr lang="en-FR" i="1">
                              <a:solidFill>
                                <a:schemeClr val="dk2"/>
                              </a:solidFill>
                              <a:latin typeface="Cambria Math" panose="02040503050406030204" pitchFamily="18" charset="0"/>
                            </a:rPr>
                            <m:t>−1</m:t>
                          </m:r>
                        </m:sup>
                      </m:sSup>
                      <m:acc>
                        <m:accPr>
                          <m:chr m:val="̂"/>
                          <m:ctrlPr>
                            <a:rPr lang="en-FR" i="1">
                              <a:solidFill>
                                <a:schemeClr val="dk2"/>
                              </a:solidFill>
                              <a:latin typeface="Cambria Math" panose="02040503050406030204" pitchFamily="18" charset="0"/>
                            </a:rPr>
                          </m:ctrlPr>
                        </m:accPr>
                        <m:e>
                          <m:r>
                            <a:rPr lang="en-FR" i="1">
                              <a:solidFill>
                                <a:schemeClr val="dk2"/>
                              </a:solidFill>
                              <a:latin typeface="Cambria Math" panose="02040503050406030204" pitchFamily="18" charset="0"/>
                            </a:rPr>
                            <m:t>𝛽</m:t>
                          </m:r>
                        </m:e>
                      </m:acc>
                      <m:d>
                        <m:dPr>
                          <m:ctrlPr>
                            <a:rPr lang="en-FR" i="1">
                              <a:solidFill>
                                <a:schemeClr val="dk2"/>
                              </a:solidFill>
                              <a:latin typeface="Cambria Math" panose="02040503050406030204" pitchFamily="18" charset="0"/>
                            </a:rPr>
                          </m:ctrlPr>
                        </m:dPr>
                        <m:e>
                          <m:acc>
                            <m:accPr>
                              <m:chr m:val="̂"/>
                              <m:ctrlPr>
                                <a:rPr lang="en-FR" i="1">
                                  <a:solidFill>
                                    <a:schemeClr val="dk2"/>
                                  </a:solidFill>
                                  <a:latin typeface="Cambria Math" panose="02040503050406030204" pitchFamily="18" charset="0"/>
                                </a:rPr>
                              </m:ctrlPr>
                            </m:accPr>
                            <m:e>
                              <m:r>
                                <a:rPr lang="en-FR" i="1">
                                  <a:solidFill>
                                    <a:schemeClr val="dk2"/>
                                  </a:solidFill>
                                  <a:latin typeface="Cambria Math" panose="02040503050406030204" pitchFamily="18" charset="0"/>
                                </a:rPr>
                                <m:t>𝐚</m:t>
                              </m:r>
                            </m:e>
                          </m:acc>
                          <m:r>
                            <a:rPr lang="en-FR" i="1">
                              <a:solidFill>
                                <a:schemeClr val="dk2"/>
                              </a:solidFill>
                              <a:latin typeface="Cambria Math" panose="02040503050406030204" pitchFamily="18" charset="0"/>
                            </a:rPr>
                            <m:t>+</m:t>
                          </m:r>
                          <m:f>
                            <m:fPr>
                              <m:ctrlPr>
                                <a:rPr lang="en-FR" i="1">
                                  <a:solidFill>
                                    <a:schemeClr val="dk2"/>
                                  </a:solidFill>
                                  <a:latin typeface="Cambria Math" panose="02040503050406030204" pitchFamily="18" charset="0"/>
                                </a:rPr>
                              </m:ctrlPr>
                            </m:fPr>
                            <m:num>
                              <m:r>
                                <a:rPr lang="en-FR" i="1">
                                  <a:solidFill>
                                    <a:schemeClr val="dk2"/>
                                  </a:solidFill>
                                  <a:latin typeface="Cambria Math" panose="02040503050406030204" pitchFamily="18" charset="0"/>
                                </a:rPr>
                                <m:t>1</m:t>
                              </m:r>
                            </m:num>
                            <m:den>
                              <m:r>
                                <a:rPr lang="en-FR" i="1">
                                  <a:solidFill>
                                    <a:schemeClr val="dk2"/>
                                  </a:solidFill>
                                  <a:latin typeface="Cambria Math" panose="02040503050406030204" pitchFamily="18" charset="0"/>
                                </a:rPr>
                                <m:t>2</m:t>
                              </m:r>
                            </m:den>
                          </m:f>
                          <m:d>
                            <m:dPr>
                              <m:ctrlPr>
                                <a:rPr lang="en-FR" i="1">
                                  <a:solidFill>
                                    <a:schemeClr val="dk2"/>
                                  </a:solidFill>
                                  <a:latin typeface="Cambria Math" panose="02040503050406030204" pitchFamily="18" charset="0"/>
                                </a:rPr>
                              </m:ctrlPr>
                            </m:dPr>
                            <m:e>
                              <m:acc>
                                <m:accPr>
                                  <m:chr m:val="̂"/>
                                  <m:ctrlPr>
                                    <a:rPr lang="en-FR" i="1">
                                      <a:solidFill>
                                        <a:schemeClr val="dk2"/>
                                      </a:solidFill>
                                      <a:latin typeface="Cambria Math" panose="02040503050406030204" pitchFamily="18" charset="0"/>
                                    </a:rPr>
                                  </m:ctrlPr>
                                </m:accPr>
                                <m:e>
                                  <m:sSup>
                                    <m:sSupPr>
                                      <m:ctrlPr>
                                        <a:rPr lang="en-FR" i="1">
                                          <a:solidFill>
                                            <a:schemeClr val="dk2"/>
                                          </a:solidFill>
                                          <a:latin typeface="Cambria Math" panose="02040503050406030204" pitchFamily="18" charset="0"/>
                                        </a:rPr>
                                      </m:ctrlPr>
                                    </m:sSupPr>
                                    <m:e>
                                      <m:r>
                                        <m:rPr>
                                          <m:sty m:val="p"/>
                                        </m:rPr>
                                        <a:rPr lang="en-FR" i="1">
                                          <a:solidFill>
                                            <a:schemeClr val="dk2"/>
                                          </a:solidFill>
                                          <a:latin typeface="Cambria Math" panose="02040503050406030204" pitchFamily="18" charset="0"/>
                                        </a:rPr>
                                        <m:t>B</m:t>
                                      </m:r>
                                    </m:e>
                                    <m:sup>
                                      <m:r>
                                        <a:rPr lang="en-FR" i="1">
                                          <a:solidFill>
                                            <a:schemeClr val="dk2"/>
                                          </a:solidFill>
                                          <a:latin typeface="Cambria Math" panose="02040503050406030204" pitchFamily="18" charset="0"/>
                                        </a:rPr>
                                        <m:t>∗</m:t>
                                      </m:r>
                                    </m:sup>
                                  </m:sSup>
                                  <m:r>
                                    <a:rPr lang="en-FR" i="1">
                                      <a:solidFill>
                                        <a:schemeClr val="dk2"/>
                                      </a:solidFill>
                                      <a:latin typeface="Cambria Math" panose="02040503050406030204" pitchFamily="18" charset="0"/>
                                    </a:rPr>
                                    <m:t> </m:t>
                                  </m:r>
                                </m:e>
                              </m:acc>
                              <m:r>
                                <a:rPr lang="en-FR" i="1">
                                  <a:solidFill>
                                    <a:schemeClr val="dk2"/>
                                  </a:solidFill>
                                  <a:latin typeface="Cambria Math" panose="02040503050406030204" pitchFamily="18" charset="0"/>
                                </a:rPr>
                                <m:t>𝑣𝑒𝑐</m:t>
                              </m:r>
                              <m:d>
                                <m:dPr>
                                  <m:ctrlPr>
                                    <a:rPr lang="en-FR" i="1">
                                      <a:solidFill>
                                        <a:schemeClr val="dk2"/>
                                      </a:solidFill>
                                      <a:latin typeface="Cambria Math" panose="02040503050406030204" pitchFamily="18" charset="0"/>
                                    </a:rPr>
                                  </m:ctrlPr>
                                </m:dPr>
                                <m:e>
                                  <m:acc>
                                    <m:accPr>
                                      <m:chr m:val="̂"/>
                                      <m:ctrlPr>
                                        <a:rPr lang="en-FR" i="1">
                                          <a:solidFill>
                                            <a:schemeClr val="dk2"/>
                                          </a:solidFill>
                                          <a:latin typeface="Cambria Math" panose="02040503050406030204" pitchFamily="18" charset="0"/>
                                        </a:rPr>
                                      </m:ctrlPr>
                                    </m:accPr>
                                    <m:e>
                                      <m:r>
                                        <m:rPr>
                                          <m:sty m:val="p"/>
                                        </m:rPr>
                                        <a:rPr lang="en-FR" i="1">
                                          <a:solidFill>
                                            <a:schemeClr val="dk2"/>
                                          </a:solidFill>
                                          <a:latin typeface="Cambria Math" panose="02040503050406030204" pitchFamily="18" charset="0"/>
                                        </a:rPr>
                                        <m:t>Σ</m:t>
                                      </m:r>
                                    </m:e>
                                  </m:acc>
                                </m:e>
                              </m:d>
                              <m:r>
                                <a:rPr lang="en-FR" i="1">
                                  <a:solidFill>
                                    <a:schemeClr val="dk2"/>
                                  </a:solidFill>
                                  <a:latin typeface="Cambria Math" panose="02040503050406030204" pitchFamily="18" charset="0"/>
                                </a:rPr>
                                <m:t>+</m:t>
                              </m:r>
                              <m:acc>
                                <m:accPr>
                                  <m:chr m:val="̂"/>
                                  <m:ctrlPr>
                                    <a:rPr lang="en-FR" i="1">
                                      <a:solidFill>
                                        <a:schemeClr val="dk2"/>
                                      </a:solidFill>
                                      <a:latin typeface="Cambria Math" panose="02040503050406030204" pitchFamily="18" charset="0"/>
                                    </a:rPr>
                                  </m:ctrlPr>
                                </m:accPr>
                                <m:e>
                                  <m:sSup>
                                    <m:sSupPr>
                                      <m:ctrlPr>
                                        <a:rPr lang="en-FR" i="1">
                                          <a:solidFill>
                                            <a:schemeClr val="dk2"/>
                                          </a:solidFill>
                                          <a:latin typeface="Cambria Math" panose="02040503050406030204" pitchFamily="18" charset="0"/>
                                        </a:rPr>
                                      </m:ctrlPr>
                                    </m:sSupPr>
                                    <m:e>
                                      <m:r>
                                        <m:rPr>
                                          <m:sty m:val="p"/>
                                        </m:rPr>
                                        <a:rPr lang="en-FR" i="1">
                                          <a:solidFill>
                                            <a:schemeClr val="dk2"/>
                                          </a:solidFill>
                                          <a:latin typeface="Cambria Math" panose="02040503050406030204" pitchFamily="18" charset="0"/>
                                        </a:rPr>
                                        <m:t>σ</m:t>
                                      </m:r>
                                    </m:e>
                                    <m:sup>
                                      <m:r>
                                        <a:rPr lang="en-FR" i="1">
                                          <a:solidFill>
                                            <a:schemeClr val="dk2"/>
                                          </a:solidFill>
                                          <a:latin typeface="Cambria Math" panose="02040503050406030204" pitchFamily="18" charset="0"/>
                                        </a:rPr>
                                        <m:t>2</m:t>
                                      </m:r>
                                    </m:sup>
                                  </m:sSup>
                                </m:e>
                              </m:acc>
                              <m:sSub>
                                <m:sSubPr>
                                  <m:ctrlPr>
                                    <a:rPr lang="en-FR" i="1">
                                      <a:solidFill>
                                        <a:schemeClr val="dk2"/>
                                      </a:solidFill>
                                      <a:latin typeface="Cambria Math" panose="02040503050406030204" pitchFamily="18" charset="0"/>
                                    </a:rPr>
                                  </m:ctrlPr>
                                </m:sSubPr>
                                <m:e>
                                  <m:r>
                                    <m:rPr>
                                      <m:sty m:val="p"/>
                                    </m:rPr>
                                    <a:rPr lang="en-FR" i="1">
                                      <a:solidFill>
                                        <a:schemeClr val="dk2"/>
                                      </a:solidFill>
                                      <a:latin typeface="Cambria Math" panose="02040503050406030204" pitchFamily="18" charset="0"/>
                                    </a:rPr>
                                    <m:t>ι</m:t>
                                  </m:r>
                                </m:e>
                                <m:sub>
                                  <m:r>
                                    <m:rPr>
                                      <m:sty m:val="p"/>
                                    </m:rPr>
                                    <a:rPr lang="en-FR" i="1">
                                      <a:solidFill>
                                        <a:schemeClr val="dk2"/>
                                      </a:solidFill>
                                      <a:latin typeface="Cambria Math" panose="02040503050406030204" pitchFamily="18" charset="0"/>
                                    </a:rPr>
                                    <m:t>N</m:t>
                                  </m:r>
                                </m:sub>
                              </m:sSub>
                            </m:e>
                          </m:d>
                        </m:e>
                      </m:d>
                    </m:oMath>
                  </m:oMathPara>
                </a14:m>
                <a:endParaRPr lang="en-FR" i="1" dirty="0">
                  <a:solidFill>
                    <a:schemeClr val="dk2"/>
                  </a:solidFill>
                  <a:latin typeface="Cambria Math" panose="02040503050406030204" pitchFamily="18" charset="0"/>
                </a:endParaRPr>
              </a:p>
              <a:p>
                <a:pPr marL="114300" indent="0" defTabSz="914400" fontAlgn="auto">
                  <a:lnSpc>
                    <a:spcPct val="115000"/>
                  </a:lnSpc>
                  <a:buClr>
                    <a:schemeClr val="dk2"/>
                  </a:buClr>
                  <a:buSzPts val="1800"/>
                  <a:buNone/>
                  <a:defRPr/>
                </a:pPr>
                <a14:m>
                  <m:oMathPara xmlns:m="http://schemas.openxmlformats.org/officeDocument/2006/math">
                    <m:oMathParaPr>
                      <m:jc m:val="centerGroup"/>
                    </m:oMathParaPr>
                    <m:oMath xmlns:m="http://schemas.openxmlformats.org/officeDocument/2006/math">
                      <m:acc>
                        <m:accPr>
                          <m:chr m:val="̂"/>
                          <m:ctrlPr>
                            <a:rPr lang="en-FR" i="1" smtClean="0">
                              <a:solidFill>
                                <a:schemeClr val="dk2"/>
                              </a:solidFill>
                              <a:latin typeface="Cambria Math" panose="02040503050406030204" pitchFamily="18" charset="0"/>
                            </a:rPr>
                          </m:ctrlPr>
                        </m:accPr>
                        <m:e>
                          <m:sSub>
                            <m:sSubPr>
                              <m:ctrlPr>
                                <a:rPr lang="en-FR" i="1">
                                  <a:solidFill>
                                    <a:schemeClr val="dk2"/>
                                  </a:solidFill>
                                  <a:latin typeface="Cambria Math" panose="02040503050406030204" pitchFamily="18" charset="0"/>
                                </a:rPr>
                              </m:ctrlPr>
                            </m:sSubPr>
                            <m:e>
                              <m:r>
                                <m:rPr>
                                  <m:sty m:val="p"/>
                                </m:rPr>
                                <a:rPr lang="en-FR" i="1">
                                  <a:solidFill>
                                    <a:schemeClr val="dk2"/>
                                  </a:solidFill>
                                  <a:latin typeface="Cambria Math" panose="02040503050406030204" pitchFamily="18" charset="0"/>
                                </a:rPr>
                                <m:t>λ</m:t>
                              </m:r>
                            </m:e>
                            <m:sub>
                              <m:r>
                                <a:rPr lang="en-FR" i="1">
                                  <a:solidFill>
                                    <a:schemeClr val="dk2"/>
                                  </a:solidFill>
                                  <a:latin typeface="Cambria Math" panose="02040503050406030204" pitchFamily="18" charset="0"/>
                                </a:rPr>
                                <m:t>1</m:t>
                              </m:r>
                            </m:sub>
                          </m:sSub>
                        </m:e>
                      </m:acc>
                      <m:r>
                        <a:rPr lang="en-FR" i="1">
                          <a:solidFill>
                            <a:schemeClr val="dk2"/>
                          </a:solidFill>
                          <a:latin typeface="Cambria Math" panose="02040503050406030204" pitchFamily="18" charset="0"/>
                        </a:rPr>
                        <m:t>=</m:t>
                      </m:r>
                      <m:sSup>
                        <m:sSupPr>
                          <m:ctrlPr>
                            <a:rPr lang="en-FR" i="1">
                              <a:solidFill>
                                <a:schemeClr val="dk2"/>
                              </a:solidFill>
                              <a:latin typeface="Cambria Math" panose="02040503050406030204" pitchFamily="18" charset="0"/>
                            </a:rPr>
                          </m:ctrlPr>
                        </m:sSupPr>
                        <m:e>
                          <m:d>
                            <m:dPr>
                              <m:ctrlPr>
                                <a:rPr lang="en-FR" i="1">
                                  <a:solidFill>
                                    <a:schemeClr val="dk2"/>
                                  </a:solidFill>
                                  <a:latin typeface="Cambria Math" panose="02040503050406030204" pitchFamily="18" charset="0"/>
                                </a:rPr>
                              </m:ctrlPr>
                            </m:dPr>
                            <m:e>
                              <m:acc>
                                <m:accPr>
                                  <m:chr m:val="̂"/>
                                  <m:ctrlPr>
                                    <a:rPr lang="en-FR" i="1">
                                      <a:solidFill>
                                        <a:schemeClr val="dk2"/>
                                      </a:solidFill>
                                      <a:latin typeface="Cambria Math" panose="02040503050406030204" pitchFamily="18" charset="0"/>
                                    </a:rPr>
                                  </m:ctrlPr>
                                </m:accPr>
                                <m:e>
                                  <m:r>
                                    <a:rPr lang="en-FR" i="1">
                                      <a:solidFill>
                                        <a:schemeClr val="dk2"/>
                                      </a:solidFill>
                                      <a:latin typeface="Cambria Math" panose="02040503050406030204" pitchFamily="18" charset="0"/>
                                    </a:rPr>
                                    <m:t>𝛽</m:t>
                                  </m:r>
                                </m:e>
                              </m:acc>
                              <m:acc>
                                <m:accPr>
                                  <m:chr m:val="̂"/>
                                  <m:ctrlPr>
                                    <a:rPr lang="en-FR" i="1">
                                      <a:solidFill>
                                        <a:schemeClr val="dk2"/>
                                      </a:solidFill>
                                      <a:latin typeface="Cambria Math" panose="02040503050406030204" pitchFamily="18" charset="0"/>
                                    </a:rPr>
                                  </m:ctrlPr>
                                </m:accPr>
                                <m:e>
                                  <m:r>
                                    <a:rPr lang="en-FR" i="1">
                                      <a:solidFill>
                                        <a:schemeClr val="dk2"/>
                                      </a:solidFill>
                                      <a:latin typeface="Cambria Math" panose="02040503050406030204" pitchFamily="18" charset="0"/>
                                    </a:rPr>
                                    <m:t>𝛽</m:t>
                                  </m:r>
                                </m:e>
                              </m:acc>
                              <m:r>
                                <a:rPr lang="en-FR" i="1">
                                  <a:solidFill>
                                    <a:schemeClr val="dk2"/>
                                  </a:solidFill>
                                  <a:latin typeface="Cambria Math" panose="02040503050406030204" pitchFamily="18" charset="0"/>
                                </a:rPr>
                                <m:t>′</m:t>
                              </m:r>
                            </m:e>
                          </m:d>
                        </m:e>
                        <m:sup>
                          <m:r>
                            <a:rPr lang="en-FR" i="1">
                              <a:solidFill>
                                <a:schemeClr val="dk2"/>
                              </a:solidFill>
                              <a:latin typeface="Cambria Math" panose="02040503050406030204" pitchFamily="18" charset="0"/>
                            </a:rPr>
                            <m:t>−1</m:t>
                          </m:r>
                        </m:sup>
                      </m:sSup>
                      <m:acc>
                        <m:accPr>
                          <m:chr m:val="̂"/>
                          <m:ctrlPr>
                            <a:rPr lang="en-FR" i="1">
                              <a:solidFill>
                                <a:schemeClr val="dk2"/>
                              </a:solidFill>
                              <a:latin typeface="Cambria Math" panose="02040503050406030204" pitchFamily="18" charset="0"/>
                            </a:rPr>
                          </m:ctrlPr>
                        </m:accPr>
                        <m:e>
                          <m:r>
                            <m:rPr>
                              <m:sty m:val="p"/>
                            </m:rPr>
                            <a:rPr lang="en-FR" i="1">
                              <a:solidFill>
                                <a:schemeClr val="dk2"/>
                              </a:solidFill>
                              <a:latin typeface="Cambria Math" panose="02040503050406030204" pitchFamily="18" charset="0"/>
                            </a:rPr>
                            <m:t>β</m:t>
                          </m:r>
                        </m:e>
                      </m:acc>
                      <m:acc>
                        <m:accPr>
                          <m:chr m:val="̂"/>
                          <m:ctrlPr>
                            <a:rPr lang="en-FR" i="1">
                              <a:solidFill>
                                <a:schemeClr val="dk2"/>
                              </a:solidFill>
                              <a:latin typeface="Cambria Math" panose="02040503050406030204" pitchFamily="18" charset="0"/>
                            </a:rPr>
                          </m:ctrlPr>
                        </m:accPr>
                        <m:e>
                          <m:r>
                            <a:rPr lang="en-FR" i="1">
                              <a:solidFill>
                                <a:schemeClr val="dk2"/>
                              </a:solidFill>
                              <a:latin typeface="Cambria Math" panose="02040503050406030204" pitchFamily="18" charset="0"/>
                            </a:rPr>
                            <m:t>𝒄</m:t>
                          </m:r>
                        </m:e>
                      </m:acc>
                    </m:oMath>
                  </m:oMathPara>
                </a14:m>
                <a:endParaRPr lang="fr-FR" i="1" dirty="0">
                  <a:solidFill>
                    <a:schemeClr val="dk2"/>
                  </a:solidFill>
                  <a:latin typeface="Cambria Math" panose="02040503050406030204" pitchFamily="18" charset="0"/>
                </a:endParaRPr>
              </a:p>
              <a:p>
                <a:pPr marL="114300" indent="0" defTabSz="914400" fontAlgn="auto">
                  <a:lnSpc>
                    <a:spcPct val="115000"/>
                  </a:lnSpc>
                  <a:buClr>
                    <a:schemeClr val="dk2"/>
                  </a:buClr>
                  <a:buSzPts val="1800"/>
                  <a:buNone/>
                  <a:defRPr/>
                </a:pPr>
                <a14:m>
                  <m:oMath xmlns:m="http://schemas.openxmlformats.org/officeDocument/2006/math">
                    <m:r>
                      <a:rPr lang="fr-FR" b="0" i="1" smtClean="0">
                        <a:solidFill>
                          <a:schemeClr val="dk2"/>
                        </a:solidFill>
                        <a:latin typeface="Cambria Math" panose="02040503050406030204" pitchFamily="18" charset="0"/>
                      </a:rPr>
                      <m:t>𝑤𝑖𝑡h</m:t>
                    </m:r>
                    <m:r>
                      <a:rPr lang="fr-FR" b="0" i="1" smtClean="0">
                        <a:solidFill>
                          <a:schemeClr val="dk2"/>
                        </a:solidFill>
                        <a:latin typeface="Cambria Math" panose="02040503050406030204" pitchFamily="18" charset="0"/>
                      </a:rPr>
                      <m:t> </m:t>
                    </m:r>
                    <m:sSup>
                      <m:sSupPr>
                        <m:ctrlPr>
                          <a:rPr lang="en-FR" i="1" smtClean="0">
                            <a:solidFill>
                              <a:schemeClr val="dk2"/>
                            </a:solidFill>
                            <a:latin typeface="Cambria Math" panose="02040503050406030204" pitchFamily="18" charset="0"/>
                          </a:rPr>
                        </m:ctrlPr>
                      </m:sSupPr>
                      <m:e>
                        <m:r>
                          <a:rPr lang="en-FR" i="1">
                            <a:solidFill>
                              <a:schemeClr val="dk2"/>
                            </a:solidFill>
                            <a:latin typeface="Cambria Math" panose="02040503050406030204" pitchFamily="18" charset="0"/>
                          </a:rPr>
                          <m:t>𝐵</m:t>
                        </m:r>
                      </m:e>
                      <m:sup>
                        <m:r>
                          <a:rPr lang="en-FR" i="1">
                            <a:solidFill>
                              <a:schemeClr val="dk2"/>
                            </a:solidFill>
                            <a:latin typeface="Cambria Math" panose="02040503050406030204" pitchFamily="18" charset="0"/>
                          </a:rPr>
                          <m:t>∗</m:t>
                        </m:r>
                      </m:sup>
                    </m:sSup>
                    <m:r>
                      <a:rPr lang="en-FR" i="1">
                        <a:solidFill>
                          <a:schemeClr val="dk2"/>
                        </a:solidFill>
                        <a:latin typeface="Cambria Math" panose="02040503050406030204" pitchFamily="18" charset="0"/>
                      </a:rPr>
                      <m:t> =</m:t>
                    </m:r>
                    <m:d>
                      <m:dPr>
                        <m:begChr m:val="["/>
                        <m:endChr m:val="]"/>
                        <m:ctrlPr>
                          <a:rPr lang="en-FR" i="1">
                            <a:solidFill>
                              <a:schemeClr val="dk2"/>
                            </a:solidFill>
                            <a:latin typeface="Cambria Math" panose="02040503050406030204" pitchFamily="18" charset="0"/>
                          </a:rPr>
                        </m:ctrlPr>
                      </m:dPr>
                      <m:e>
                        <m:eqArr>
                          <m:eqArrPr>
                            <m:ctrlPr>
                              <a:rPr lang="en-FR" i="1">
                                <a:solidFill>
                                  <a:schemeClr val="dk2"/>
                                </a:solidFill>
                                <a:latin typeface="Cambria Math" panose="02040503050406030204" pitchFamily="18" charset="0"/>
                              </a:rPr>
                            </m:ctrlPr>
                          </m:eqArrPr>
                          <m:e>
                            <m:r>
                              <m:rPr>
                                <m:nor/>
                              </m:rPr>
                              <a:rPr lang="en-FR" i="1">
                                <a:solidFill>
                                  <a:schemeClr val="dk2"/>
                                </a:solidFill>
                                <a:latin typeface="Cambria Math" panose="02040503050406030204" pitchFamily="18" charset="0"/>
                              </a:rPr>
                              <m:t>vec</m:t>
                            </m:r>
                            <m:d>
                              <m:dPr>
                                <m:ctrlPr>
                                  <a:rPr lang="en-FR" i="1">
                                    <a:solidFill>
                                      <a:schemeClr val="dk2"/>
                                    </a:solidFill>
                                    <a:latin typeface="Cambria Math" panose="02040503050406030204" pitchFamily="18" charset="0"/>
                                  </a:rPr>
                                </m:ctrlPr>
                              </m:dPr>
                              <m:e>
                                <m:r>
                                  <m:rPr>
                                    <m:sty m:val="p"/>
                                  </m:rPr>
                                  <a:rPr lang="en-FR" i="1">
                                    <a:solidFill>
                                      <a:schemeClr val="dk2"/>
                                    </a:solidFill>
                                    <a:latin typeface="Cambria Math" panose="02040503050406030204" pitchFamily="18" charset="0"/>
                                  </a:rPr>
                                  <m:t>β</m:t>
                                </m:r>
                                <m:d>
                                  <m:dPr>
                                    <m:ctrlPr>
                                      <a:rPr lang="en-FR" i="1">
                                        <a:solidFill>
                                          <a:schemeClr val="dk2"/>
                                        </a:solidFill>
                                        <a:latin typeface="Cambria Math" panose="02040503050406030204" pitchFamily="18" charset="0"/>
                                      </a:rPr>
                                    </m:ctrlPr>
                                  </m:dPr>
                                  <m:e>
                                    <m:r>
                                      <a:rPr lang="en-FR" i="1">
                                        <a:solidFill>
                                          <a:schemeClr val="dk2"/>
                                        </a:solidFill>
                                        <a:latin typeface="Cambria Math" panose="02040503050406030204" pitchFamily="18" charset="0"/>
                                      </a:rPr>
                                      <m:t>1</m:t>
                                    </m:r>
                                  </m:e>
                                </m:d>
                                <m:r>
                                  <m:rPr>
                                    <m:sty m:val="p"/>
                                  </m:rPr>
                                  <a:rPr lang="en-FR" i="1">
                                    <a:solidFill>
                                      <a:schemeClr val="dk2"/>
                                    </a:solidFill>
                                    <a:latin typeface="Cambria Math" panose="02040503050406030204" pitchFamily="18" charset="0"/>
                                  </a:rPr>
                                  <m:t>β</m:t>
                                </m:r>
                                <m:sSup>
                                  <m:sSupPr>
                                    <m:ctrlPr>
                                      <a:rPr lang="en-FR" i="1">
                                        <a:solidFill>
                                          <a:schemeClr val="dk2"/>
                                        </a:solidFill>
                                        <a:latin typeface="Cambria Math" panose="02040503050406030204" pitchFamily="18" charset="0"/>
                                      </a:rPr>
                                    </m:ctrlPr>
                                  </m:sSupPr>
                                  <m:e>
                                    <m:d>
                                      <m:dPr>
                                        <m:ctrlPr>
                                          <a:rPr lang="en-FR" i="1">
                                            <a:solidFill>
                                              <a:schemeClr val="dk2"/>
                                            </a:solidFill>
                                            <a:latin typeface="Cambria Math" panose="02040503050406030204" pitchFamily="18" charset="0"/>
                                          </a:rPr>
                                        </m:ctrlPr>
                                      </m:dPr>
                                      <m:e>
                                        <m:r>
                                          <a:rPr lang="en-FR" i="1">
                                            <a:solidFill>
                                              <a:schemeClr val="dk2"/>
                                            </a:solidFill>
                                            <a:latin typeface="Cambria Math" panose="02040503050406030204" pitchFamily="18" charset="0"/>
                                          </a:rPr>
                                          <m:t>1</m:t>
                                        </m:r>
                                      </m:e>
                                    </m:d>
                                  </m:e>
                                  <m:sup>
                                    <m:r>
                                      <a:rPr lang="en-FR" i="1">
                                        <a:solidFill>
                                          <a:schemeClr val="dk2"/>
                                        </a:solidFill>
                                        <a:latin typeface="Cambria Math" panose="02040503050406030204" pitchFamily="18" charset="0"/>
                                      </a:rPr>
                                      <m:t>′</m:t>
                                    </m:r>
                                  </m:sup>
                                </m:sSup>
                              </m:e>
                            </m:d>
                          </m:e>
                          <m:e>
                            <m:r>
                              <a:rPr lang="en-FR" i="1">
                                <a:solidFill>
                                  <a:schemeClr val="dk2"/>
                                </a:solidFill>
                                <a:latin typeface="Cambria Math" panose="02040503050406030204" pitchFamily="18" charset="0"/>
                              </a:rPr>
                              <m:t>⋮</m:t>
                            </m:r>
                          </m:e>
                          <m:e>
                            <m:r>
                              <m:rPr>
                                <m:nor/>
                              </m:rPr>
                              <a:rPr lang="en-FR" i="1">
                                <a:solidFill>
                                  <a:schemeClr val="dk2"/>
                                </a:solidFill>
                                <a:latin typeface="Cambria Math" panose="02040503050406030204" pitchFamily="18" charset="0"/>
                              </a:rPr>
                              <m:t>vec</m:t>
                            </m:r>
                            <m:d>
                              <m:dPr>
                                <m:ctrlPr>
                                  <a:rPr lang="en-FR" i="1">
                                    <a:solidFill>
                                      <a:schemeClr val="dk2"/>
                                    </a:solidFill>
                                    <a:latin typeface="Cambria Math" panose="02040503050406030204" pitchFamily="18" charset="0"/>
                                  </a:rPr>
                                </m:ctrlPr>
                              </m:dPr>
                              <m:e>
                                <m:r>
                                  <m:rPr>
                                    <m:sty m:val="p"/>
                                  </m:rPr>
                                  <a:rPr lang="en-FR" i="1">
                                    <a:solidFill>
                                      <a:schemeClr val="dk2"/>
                                    </a:solidFill>
                                    <a:latin typeface="Cambria Math" panose="02040503050406030204" pitchFamily="18" charset="0"/>
                                  </a:rPr>
                                  <m:t>β</m:t>
                                </m:r>
                                <m:d>
                                  <m:dPr>
                                    <m:ctrlPr>
                                      <a:rPr lang="en-FR" i="1">
                                        <a:solidFill>
                                          <a:schemeClr val="dk2"/>
                                        </a:solidFill>
                                        <a:latin typeface="Cambria Math" panose="02040503050406030204" pitchFamily="18" charset="0"/>
                                      </a:rPr>
                                    </m:ctrlPr>
                                  </m:dPr>
                                  <m:e>
                                    <m:r>
                                      <a:rPr lang="en-FR" i="1">
                                        <a:solidFill>
                                          <a:schemeClr val="dk2"/>
                                        </a:solidFill>
                                        <a:latin typeface="Cambria Math" panose="02040503050406030204" pitchFamily="18" charset="0"/>
                                      </a:rPr>
                                      <m:t>𝑁</m:t>
                                    </m:r>
                                  </m:e>
                                </m:d>
                                <m:r>
                                  <m:rPr>
                                    <m:sty m:val="p"/>
                                  </m:rPr>
                                  <a:rPr lang="en-FR" i="1">
                                    <a:solidFill>
                                      <a:schemeClr val="dk2"/>
                                    </a:solidFill>
                                    <a:latin typeface="Cambria Math" panose="02040503050406030204" pitchFamily="18" charset="0"/>
                                  </a:rPr>
                                  <m:t>β</m:t>
                                </m:r>
                                <m:sSup>
                                  <m:sSupPr>
                                    <m:ctrlPr>
                                      <a:rPr lang="en-FR" i="1">
                                        <a:solidFill>
                                          <a:schemeClr val="dk2"/>
                                        </a:solidFill>
                                        <a:latin typeface="Cambria Math" panose="02040503050406030204" pitchFamily="18" charset="0"/>
                                      </a:rPr>
                                    </m:ctrlPr>
                                  </m:sSupPr>
                                  <m:e>
                                    <m:d>
                                      <m:dPr>
                                        <m:ctrlPr>
                                          <a:rPr lang="en-FR" i="1">
                                            <a:solidFill>
                                              <a:schemeClr val="dk2"/>
                                            </a:solidFill>
                                            <a:latin typeface="Cambria Math" panose="02040503050406030204" pitchFamily="18" charset="0"/>
                                          </a:rPr>
                                        </m:ctrlPr>
                                      </m:dPr>
                                      <m:e>
                                        <m:r>
                                          <a:rPr lang="en-FR" i="1">
                                            <a:solidFill>
                                              <a:schemeClr val="dk2"/>
                                            </a:solidFill>
                                            <a:latin typeface="Cambria Math" panose="02040503050406030204" pitchFamily="18" charset="0"/>
                                          </a:rPr>
                                          <m:t>𝑁</m:t>
                                        </m:r>
                                      </m:e>
                                    </m:d>
                                  </m:e>
                                  <m:sup>
                                    <m:r>
                                      <a:rPr lang="en-FR" i="1">
                                        <a:solidFill>
                                          <a:schemeClr val="dk2"/>
                                        </a:solidFill>
                                        <a:latin typeface="Cambria Math" panose="02040503050406030204" pitchFamily="18" charset="0"/>
                                      </a:rPr>
                                      <m:t>′</m:t>
                                    </m:r>
                                  </m:sup>
                                </m:sSup>
                              </m:e>
                            </m:d>
                          </m:e>
                        </m:eqArr>
                      </m:e>
                    </m:d>
                  </m:oMath>
                </a14:m>
                <a:r>
                  <a:rPr lang="en-FR" i="1" dirty="0">
                    <a:solidFill>
                      <a:schemeClr val="dk2"/>
                    </a:solidFill>
                    <a:latin typeface="Cambria Math" panose="02040503050406030204" pitchFamily="18" charset="0"/>
                  </a:rPr>
                  <a:t> </a:t>
                </a:r>
              </a:p>
              <a:p>
                <a:pPr marL="114300" indent="0" defTabSz="914400" fontAlgn="auto">
                  <a:lnSpc>
                    <a:spcPct val="115000"/>
                  </a:lnSpc>
                  <a:buClr>
                    <a:schemeClr val="dk2"/>
                  </a:buClr>
                  <a:buSzPts val="1800"/>
                  <a:buNone/>
                  <a:defRPr/>
                </a:pPr>
                <a:endParaRPr lang="en-FR" sz="2800" i="1" dirty="0">
                  <a:solidFill>
                    <a:schemeClr val="dk2"/>
                  </a:solidFill>
                  <a:latin typeface="Cambria Math" panose="02040503050406030204" pitchFamily="18" charset="0"/>
                </a:endParaRPr>
              </a:p>
              <a:p>
                <a:pPr marL="114300" indent="0" defTabSz="914400" fontAlgn="auto">
                  <a:lnSpc>
                    <a:spcPct val="115000"/>
                  </a:lnSpc>
                  <a:buClr>
                    <a:schemeClr val="dk2"/>
                  </a:buClr>
                  <a:buSzPts val="1800"/>
                  <a:buNone/>
                  <a:defRPr/>
                </a:pPr>
                <a:r>
                  <a:rPr lang="fr-FR" sz="2000" dirty="0">
                    <a:solidFill>
                      <a:schemeClr val="dk2"/>
                    </a:solidFill>
                  </a:rPr>
                  <a:t>3.</a:t>
                </a:r>
                <a:r>
                  <a:rPr lang="en-GB" sz="2000" dirty="0">
                    <a:solidFill>
                      <a:schemeClr val="dk2"/>
                    </a:solidFill>
                  </a:rPr>
                  <a:t> Estimate the quasi prices of risk parameters </a:t>
                </a:r>
                <a14:m>
                  <m:oMath xmlns:m="http://schemas.openxmlformats.org/officeDocument/2006/math">
                    <m:sSub>
                      <m:sSubPr>
                        <m:ctrlPr>
                          <a:rPr lang="en-FR" sz="2000" i="1" smtClean="0">
                            <a:solidFill>
                              <a:schemeClr val="dk2"/>
                            </a:solidFill>
                            <a:latin typeface="Cambria Math" panose="02040503050406030204" pitchFamily="18" charset="0"/>
                          </a:rPr>
                        </m:ctrlPr>
                      </m:sSubPr>
                      <m:e>
                        <m:r>
                          <m:rPr>
                            <m:sty m:val="p"/>
                          </m:rPr>
                          <a:rPr lang="en-FR" sz="2000" i="1">
                            <a:solidFill>
                              <a:schemeClr val="dk2"/>
                            </a:solidFill>
                            <a:latin typeface="Cambria Math" panose="02040503050406030204" pitchFamily="18" charset="0"/>
                          </a:rPr>
                          <m:t>λ</m:t>
                        </m:r>
                      </m:e>
                      <m:sub>
                        <m:r>
                          <a:rPr lang="fr-FR" sz="2000" b="0" i="1" smtClean="0">
                            <a:solidFill>
                              <a:schemeClr val="dk2"/>
                            </a:solidFill>
                            <a:latin typeface="Cambria Math" panose="02040503050406030204" pitchFamily="18" charset="0"/>
                          </a:rPr>
                          <m:t>0</m:t>
                        </m:r>
                      </m:sub>
                    </m:sSub>
                  </m:oMath>
                </a14:m>
                <a:r>
                  <a:rPr lang="el-GR" sz="2000" dirty="0">
                    <a:solidFill>
                      <a:schemeClr val="dk2"/>
                    </a:solidFill>
                  </a:rPr>
                  <a:t> </a:t>
                </a:r>
                <a:r>
                  <a:rPr lang="en-GB" sz="2000" dirty="0">
                    <a:solidFill>
                      <a:schemeClr val="dk2"/>
                    </a:solidFill>
                  </a:rPr>
                  <a:t>and </a:t>
                </a:r>
                <a14:m>
                  <m:oMath xmlns:m="http://schemas.openxmlformats.org/officeDocument/2006/math">
                    <m:sSub>
                      <m:sSubPr>
                        <m:ctrlPr>
                          <a:rPr lang="en-FR" sz="2000" i="1">
                            <a:solidFill>
                              <a:schemeClr val="dk2"/>
                            </a:solidFill>
                            <a:latin typeface="Cambria Math" panose="02040503050406030204" pitchFamily="18" charset="0"/>
                          </a:rPr>
                        </m:ctrlPr>
                      </m:sSubPr>
                      <m:e>
                        <m:r>
                          <m:rPr>
                            <m:sty m:val="p"/>
                          </m:rPr>
                          <a:rPr lang="en-FR" sz="2000" i="1">
                            <a:solidFill>
                              <a:schemeClr val="dk2"/>
                            </a:solidFill>
                            <a:latin typeface="Cambria Math" panose="02040503050406030204" pitchFamily="18" charset="0"/>
                          </a:rPr>
                          <m:t>λ</m:t>
                        </m:r>
                      </m:e>
                      <m:sub>
                        <m:r>
                          <a:rPr lang="en-FR" sz="2000" i="1">
                            <a:solidFill>
                              <a:schemeClr val="dk2"/>
                            </a:solidFill>
                            <a:latin typeface="Cambria Math" panose="02040503050406030204" pitchFamily="18" charset="0"/>
                          </a:rPr>
                          <m:t>1</m:t>
                        </m:r>
                      </m:sub>
                    </m:sSub>
                  </m:oMath>
                </a14:m>
                <a:r>
                  <a:rPr lang="el-GR" sz="2000" dirty="0">
                    <a:solidFill>
                      <a:schemeClr val="dk2"/>
                    </a:solidFill>
                  </a:rPr>
                  <a:t> </a:t>
                </a:r>
                <a:r>
                  <a:rPr lang="en-GB" sz="2000" dirty="0">
                    <a:solidFill>
                      <a:schemeClr val="dk2"/>
                    </a:solidFill>
                  </a:rPr>
                  <a:t>via a cross sectional regression.</a:t>
                </a:r>
                <a:endParaRPr lang="fr-FR" sz="2800" i="1" dirty="0">
                  <a:solidFill>
                    <a:schemeClr val="dk2"/>
                  </a:solidFill>
                  <a:latin typeface="Cambria Math" panose="02040503050406030204" pitchFamily="18" charset="0"/>
                </a:endParaRPr>
              </a:p>
              <a:p>
                <a:endParaRPr lang="en-FR" dirty="0"/>
              </a:p>
            </p:txBody>
          </p:sp>
        </mc:Choice>
        <mc:Fallback xmlns="">
          <p:sp>
            <p:nvSpPr>
              <p:cNvPr id="6" name="Content Placeholder 5">
                <a:extLst>
                  <a:ext uri="{FF2B5EF4-FFF2-40B4-BE49-F238E27FC236}">
                    <a16:creationId xmlns:a16="http://schemas.microsoft.com/office/drawing/2014/main" id="{7F55461C-8740-0526-BE45-0D61D7C7FF3C}"/>
                  </a:ext>
                </a:extLst>
              </p:cNvPr>
              <p:cNvSpPr>
                <a:spLocks noGrp="1" noRot="1" noChangeAspect="1" noMove="1" noResize="1" noEditPoints="1" noAdjustHandles="1" noChangeArrowheads="1" noChangeShapeType="1" noTextEdit="1"/>
              </p:cNvSpPr>
              <p:nvPr>
                <p:ph sz="quarter" idx="13"/>
              </p:nvPr>
            </p:nvSpPr>
            <p:spPr>
              <a:blipFill>
                <a:blip r:embed="rId2"/>
                <a:stretch>
                  <a:fillRect/>
                </a:stretch>
              </a:blipFill>
            </p:spPr>
            <p:txBody>
              <a:bodyPr/>
              <a:lstStyle/>
              <a:p>
                <a:r>
                  <a:rPr lang="en-FR">
                    <a:noFill/>
                  </a:rPr>
                  <a:t> </a:t>
                </a:r>
              </a:p>
            </p:txBody>
          </p:sp>
        </mc:Fallback>
      </mc:AlternateContent>
      <p:sp>
        <p:nvSpPr>
          <p:cNvPr id="7" name="Content Placeholder 6">
            <a:extLst>
              <a:ext uri="{FF2B5EF4-FFF2-40B4-BE49-F238E27FC236}">
                <a16:creationId xmlns:a16="http://schemas.microsoft.com/office/drawing/2014/main" id="{C4D23B50-8A15-3898-6EFD-DD2593AB014B}"/>
              </a:ext>
            </a:extLst>
          </p:cNvPr>
          <p:cNvSpPr>
            <a:spLocks noGrp="1"/>
          </p:cNvSpPr>
          <p:nvPr>
            <p:ph sz="quarter" idx="14"/>
          </p:nvPr>
        </p:nvSpPr>
        <p:spPr/>
        <p:txBody>
          <a:bodyPr/>
          <a:lstStyle/>
          <a:p>
            <a:r>
              <a:rPr lang="en-GB" dirty="0"/>
              <a:t>II. Explanation of the Estimation Procedure </a:t>
            </a:r>
            <a:endParaRPr lang="en-FR" dirty="0"/>
          </a:p>
        </p:txBody>
      </p:sp>
    </p:spTree>
    <p:extLst>
      <p:ext uri="{BB962C8B-B14F-4D97-AF65-F5344CB8AC3E}">
        <p14:creationId xmlns:p14="http://schemas.microsoft.com/office/powerpoint/2010/main" val="3163903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4AF48-F1EA-C242-374A-14B23AA45F5E}"/>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21A71260-4459-2CDD-02FA-8934D2B64C11}"/>
              </a:ext>
            </a:extLst>
          </p:cNvPr>
          <p:cNvSpPr>
            <a:spLocks noGrp="1"/>
          </p:cNvSpPr>
          <p:nvPr>
            <p:ph type="title"/>
          </p:nvPr>
        </p:nvSpPr>
        <p:spPr/>
        <p:txBody>
          <a:bodyPr/>
          <a:lstStyle/>
          <a:p>
            <a:r>
              <a:rPr lang="fr-FR" dirty="0" err="1"/>
              <a:t>Iteration</a:t>
            </a:r>
            <a:endParaRPr lang="fr-FR" dirty="0"/>
          </a:p>
        </p:txBody>
      </p:sp>
    </p:spTree>
    <p:extLst>
      <p:ext uri="{BB962C8B-B14F-4D97-AF65-F5344CB8AC3E}">
        <p14:creationId xmlns:p14="http://schemas.microsoft.com/office/powerpoint/2010/main" val="559209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4EC330-EFF9-5847-AD1B-CA6337F8B83F}"/>
              </a:ext>
            </a:extLst>
          </p:cNvPr>
          <p:cNvSpPr>
            <a:spLocks noGrp="1"/>
          </p:cNvSpPr>
          <p:nvPr>
            <p:ph type="body" sz="quarter" idx="10"/>
          </p:nvPr>
        </p:nvSpPr>
        <p:spPr/>
        <p:txBody>
          <a:bodyPr/>
          <a:lstStyle/>
          <a:p>
            <a:r>
              <a:rPr lang="fr-FR" dirty="0"/>
              <a:t>Saturday, </a:t>
            </a:r>
            <a:r>
              <a:rPr lang="fr-FR" dirty="0" err="1"/>
              <a:t>February</a:t>
            </a:r>
            <a:r>
              <a:rPr lang="fr-FR" dirty="0"/>
              <a:t> 3, 2024</a:t>
            </a:r>
          </a:p>
        </p:txBody>
      </p:sp>
      <p:sp>
        <p:nvSpPr>
          <p:cNvPr id="3" name="Title 2">
            <a:extLst>
              <a:ext uri="{FF2B5EF4-FFF2-40B4-BE49-F238E27FC236}">
                <a16:creationId xmlns:a16="http://schemas.microsoft.com/office/drawing/2014/main" id="{724C551C-CC79-0C4C-92AD-DE0705A938FB}"/>
              </a:ext>
            </a:extLst>
          </p:cNvPr>
          <p:cNvSpPr>
            <a:spLocks noGrp="1"/>
          </p:cNvSpPr>
          <p:nvPr>
            <p:ph type="title"/>
          </p:nvPr>
        </p:nvSpPr>
        <p:spPr/>
        <p:txBody>
          <a:bodyPr>
            <a:noAutofit/>
          </a:bodyPr>
          <a:lstStyle/>
          <a:p>
            <a:r>
              <a:rPr lang="fr-FR" sz="2400" dirty="0" err="1"/>
              <a:t>Authors</a:t>
            </a:r>
            <a:r>
              <a:rPr lang="fr-FR" sz="2400" dirty="0"/>
              <a:t>:</a:t>
            </a:r>
            <a:br>
              <a:rPr lang="fr-FR" sz="2400" dirty="0"/>
            </a:br>
            <a:r>
              <a:rPr lang="fr-FR" sz="2400" dirty="0"/>
              <a:t>Tobias Adrian</a:t>
            </a:r>
            <a:br>
              <a:rPr lang="fr-FR" sz="2400" dirty="0"/>
            </a:br>
            <a:r>
              <a:rPr lang="fr-FR" sz="2400" dirty="0"/>
              <a:t>Richard K. </a:t>
            </a:r>
            <a:r>
              <a:rPr lang="fr-FR" sz="2400" dirty="0" err="1"/>
              <a:t>Crump</a:t>
            </a:r>
            <a:br>
              <a:rPr lang="fr-FR" sz="2400" dirty="0"/>
            </a:br>
            <a:r>
              <a:rPr lang="fr-FR" sz="2400" dirty="0"/>
              <a:t>Emanuel </a:t>
            </a:r>
            <a:r>
              <a:rPr lang="fr-FR" sz="2400" dirty="0" err="1"/>
              <a:t>Moench</a:t>
            </a:r>
            <a:endParaRPr lang="fr-FR" sz="2800" dirty="0"/>
          </a:p>
        </p:txBody>
      </p:sp>
    </p:spTree>
    <p:extLst>
      <p:ext uri="{BB962C8B-B14F-4D97-AF65-F5344CB8AC3E}">
        <p14:creationId xmlns:p14="http://schemas.microsoft.com/office/powerpoint/2010/main" val="1095166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0710E-2E6B-3D5F-D166-BA6B18C124D0}"/>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E3F14A9A-8B6F-D682-3BF2-FDCA9A696003}"/>
              </a:ext>
            </a:extLst>
          </p:cNvPr>
          <p:cNvSpPr>
            <a:spLocks noGrp="1"/>
          </p:cNvSpPr>
          <p:nvPr>
            <p:ph type="dt" sz="half" idx="10"/>
          </p:nvPr>
        </p:nvSpPr>
        <p:spPr/>
        <p:txBody>
          <a:bodyPr/>
          <a:lstStyle/>
          <a:p>
            <a:r>
              <a:rPr lang="fr-FR"/>
              <a:t>Saturday, February 3, 2024</a:t>
            </a:r>
          </a:p>
        </p:txBody>
      </p:sp>
      <p:sp>
        <p:nvSpPr>
          <p:cNvPr id="3" name="Footer Placeholder 2">
            <a:extLst>
              <a:ext uri="{FF2B5EF4-FFF2-40B4-BE49-F238E27FC236}">
                <a16:creationId xmlns:a16="http://schemas.microsoft.com/office/drawing/2014/main" id="{3F32C988-1E6B-4D0F-13F9-42263F0A77D3}"/>
              </a:ext>
            </a:extLst>
          </p:cNvPr>
          <p:cNvSpPr>
            <a:spLocks noGrp="1"/>
          </p:cNvSpPr>
          <p:nvPr>
            <p:ph type="ftr" sz="quarter" idx="11"/>
          </p:nvPr>
        </p:nvSpPr>
        <p:spPr/>
        <p:txBody>
          <a:bodyPr/>
          <a:lstStyle/>
          <a:p>
            <a:r>
              <a:rPr lang="fr-FR"/>
              <a:t>Master 272</a:t>
            </a:r>
          </a:p>
        </p:txBody>
      </p:sp>
      <p:sp>
        <p:nvSpPr>
          <p:cNvPr id="4" name="Slide Number Placeholder 3">
            <a:extLst>
              <a:ext uri="{FF2B5EF4-FFF2-40B4-BE49-F238E27FC236}">
                <a16:creationId xmlns:a16="http://schemas.microsoft.com/office/drawing/2014/main" id="{9B173548-7B6B-13C5-ABBA-24E7490DD486}"/>
              </a:ext>
            </a:extLst>
          </p:cNvPr>
          <p:cNvSpPr>
            <a:spLocks noGrp="1"/>
          </p:cNvSpPr>
          <p:nvPr>
            <p:ph type="sldNum" sz="quarter" idx="12"/>
          </p:nvPr>
        </p:nvSpPr>
        <p:spPr/>
        <p:txBody>
          <a:bodyPr/>
          <a:lstStyle/>
          <a:p>
            <a:fld id="{0D248C8B-23E7-CC47-8D2E-09B4C05D2B56}" type="slidenum">
              <a:rPr lang="fr-FR" smtClean="0"/>
              <a:t>30</a:t>
            </a:fld>
            <a:endParaRPr lang="fr-FR"/>
          </a:p>
        </p:txBody>
      </p:sp>
      <p:sp>
        <p:nvSpPr>
          <p:cNvPr id="5" name="Title 4">
            <a:extLst>
              <a:ext uri="{FF2B5EF4-FFF2-40B4-BE49-F238E27FC236}">
                <a16:creationId xmlns:a16="http://schemas.microsoft.com/office/drawing/2014/main" id="{5D956D30-EE70-1E07-D2C7-EFD79E4ADB43}"/>
              </a:ext>
            </a:extLst>
          </p:cNvPr>
          <p:cNvSpPr>
            <a:spLocks noGrp="1"/>
          </p:cNvSpPr>
          <p:nvPr>
            <p:ph type="title"/>
          </p:nvPr>
        </p:nvSpPr>
        <p:spPr/>
        <p:txBody>
          <a:bodyPr/>
          <a:lstStyle/>
          <a:p>
            <a:r>
              <a:rPr lang="fr-FR" dirty="0"/>
              <a:t>Model Estimation : 3-Step </a:t>
            </a:r>
            <a:r>
              <a:rPr lang="fr-FR" dirty="0" err="1"/>
              <a:t>Approach</a:t>
            </a:r>
            <a:endParaRPr lang="en-FR" dirty="0"/>
          </a:p>
        </p:txBody>
      </p:sp>
      <p:sp>
        <p:nvSpPr>
          <p:cNvPr id="6" name="Content Placeholder 5">
            <a:extLst>
              <a:ext uri="{FF2B5EF4-FFF2-40B4-BE49-F238E27FC236}">
                <a16:creationId xmlns:a16="http://schemas.microsoft.com/office/drawing/2014/main" id="{9A22112B-A75D-EBFD-6528-4D1BFAC97B0B}"/>
              </a:ext>
            </a:extLst>
          </p:cNvPr>
          <p:cNvSpPr>
            <a:spLocks noGrp="1"/>
          </p:cNvSpPr>
          <p:nvPr>
            <p:ph sz="quarter" idx="13"/>
          </p:nvPr>
        </p:nvSpPr>
        <p:spPr/>
        <p:txBody>
          <a:bodyPr/>
          <a:lstStyle/>
          <a:p>
            <a:pPr marL="114300" indent="0" defTabSz="914400" fontAlgn="auto">
              <a:lnSpc>
                <a:spcPct val="115000"/>
              </a:lnSpc>
              <a:buClr>
                <a:schemeClr val="dk2"/>
              </a:buClr>
              <a:buSzPts val="1800"/>
              <a:buNone/>
              <a:defRPr/>
            </a:pPr>
            <a:endParaRPr lang="fr-FR" sz="3600" dirty="0">
              <a:solidFill>
                <a:schemeClr val="dk2"/>
              </a:solidFill>
            </a:endParaRPr>
          </a:p>
          <a:p>
            <a:endParaRPr lang="en-FR" dirty="0"/>
          </a:p>
        </p:txBody>
      </p:sp>
      <p:sp>
        <p:nvSpPr>
          <p:cNvPr id="7" name="Content Placeholder 6">
            <a:extLst>
              <a:ext uri="{FF2B5EF4-FFF2-40B4-BE49-F238E27FC236}">
                <a16:creationId xmlns:a16="http://schemas.microsoft.com/office/drawing/2014/main" id="{955F17B2-82DD-C38C-9AE8-D3BDCE24F2C3}"/>
              </a:ext>
            </a:extLst>
          </p:cNvPr>
          <p:cNvSpPr>
            <a:spLocks noGrp="1"/>
          </p:cNvSpPr>
          <p:nvPr>
            <p:ph sz="quarter" idx="14"/>
          </p:nvPr>
        </p:nvSpPr>
        <p:spPr/>
        <p:txBody>
          <a:bodyPr/>
          <a:lstStyle/>
          <a:p>
            <a:r>
              <a:rPr lang="en-GB" dirty="0"/>
              <a:t>II. Explanation of the Estimation Procedure </a:t>
            </a:r>
            <a:endParaRPr lang="en-FR" dirty="0"/>
          </a:p>
        </p:txBody>
      </p:sp>
      <p:pic>
        <p:nvPicPr>
          <p:cNvPr id="10" name="Picture 9" descr="A number with a smile&#10;&#10;Description automatically generated with medium confidence">
            <a:extLst>
              <a:ext uri="{FF2B5EF4-FFF2-40B4-BE49-F238E27FC236}">
                <a16:creationId xmlns:a16="http://schemas.microsoft.com/office/drawing/2014/main" id="{4A16AD8D-5455-7264-3DB7-976362BD5A96}"/>
              </a:ext>
            </a:extLst>
          </p:cNvPr>
          <p:cNvPicPr>
            <a:picLocks noChangeAspect="1"/>
          </p:cNvPicPr>
          <p:nvPr/>
        </p:nvPicPr>
        <p:blipFill>
          <a:blip r:embed="rId2"/>
          <a:stretch>
            <a:fillRect/>
          </a:stretch>
        </p:blipFill>
        <p:spPr>
          <a:xfrm>
            <a:off x="2437448" y="1274763"/>
            <a:ext cx="7632121" cy="1037969"/>
          </a:xfrm>
          <a:prstGeom prst="rect">
            <a:avLst/>
          </a:prstGeom>
        </p:spPr>
      </p:pic>
      <p:pic>
        <p:nvPicPr>
          <p:cNvPr id="14" name="Picture 13" descr="A math equation with black text&#10;&#10;Description automatically generated">
            <a:extLst>
              <a:ext uri="{FF2B5EF4-FFF2-40B4-BE49-F238E27FC236}">
                <a16:creationId xmlns:a16="http://schemas.microsoft.com/office/drawing/2014/main" id="{5BB769D0-506B-E99F-594D-620FA84B1EED}"/>
              </a:ext>
            </a:extLst>
          </p:cNvPr>
          <p:cNvPicPr>
            <a:picLocks noChangeAspect="1"/>
          </p:cNvPicPr>
          <p:nvPr/>
        </p:nvPicPr>
        <p:blipFill rotWithShape="1">
          <a:blip r:embed="rId3"/>
          <a:srcRect r="4462"/>
          <a:stretch/>
        </p:blipFill>
        <p:spPr>
          <a:xfrm>
            <a:off x="632215" y="2670025"/>
            <a:ext cx="10950185" cy="1648963"/>
          </a:xfrm>
          <a:prstGeom prst="rect">
            <a:avLst/>
          </a:prstGeom>
        </p:spPr>
      </p:pic>
    </p:spTree>
    <p:extLst>
      <p:ext uri="{BB962C8B-B14F-4D97-AF65-F5344CB8AC3E}">
        <p14:creationId xmlns:p14="http://schemas.microsoft.com/office/powerpoint/2010/main" val="474923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0078A-8129-13E7-746D-EC540328C932}"/>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5D441A8C-5066-3F6F-8C81-FEC8209BEF76}"/>
              </a:ext>
            </a:extLst>
          </p:cNvPr>
          <p:cNvSpPr>
            <a:spLocks noGrp="1"/>
          </p:cNvSpPr>
          <p:nvPr>
            <p:ph type="dt" sz="half" idx="10"/>
          </p:nvPr>
        </p:nvSpPr>
        <p:spPr/>
        <p:txBody>
          <a:bodyPr/>
          <a:lstStyle/>
          <a:p>
            <a:r>
              <a:rPr lang="fr-FR"/>
              <a:t>Saturday, February 3, 2024</a:t>
            </a:r>
          </a:p>
        </p:txBody>
      </p:sp>
      <p:sp>
        <p:nvSpPr>
          <p:cNvPr id="3" name="Footer Placeholder 2">
            <a:extLst>
              <a:ext uri="{FF2B5EF4-FFF2-40B4-BE49-F238E27FC236}">
                <a16:creationId xmlns:a16="http://schemas.microsoft.com/office/drawing/2014/main" id="{7667DAB4-358E-262B-3395-6D8AE9B5746E}"/>
              </a:ext>
            </a:extLst>
          </p:cNvPr>
          <p:cNvSpPr>
            <a:spLocks noGrp="1"/>
          </p:cNvSpPr>
          <p:nvPr>
            <p:ph type="ftr" sz="quarter" idx="11"/>
          </p:nvPr>
        </p:nvSpPr>
        <p:spPr/>
        <p:txBody>
          <a:bodyPr/>
          <a:lstStyle/>
          <a:p>
            <a:r>
              <a:rPr lang="fr-FR"/>
              <a:t>Master 272</a:t>
            </a:r>
          </a:p>
        </p:txBody>
      </p:sp>
      <p:sp>
        <p:nvSpPr>
          <p:cNvPr id="4" name="Slide Number Placeholder 3">
            <a:extLst>
              <a:ext uri="{FF2B5EF4-FFF2-40B4-BE49-F238E27FC236}">
                <a16:creationId xmlns:a16="http://schemas.microsoft.com/office/drawing/2014/main" id="{99B88A2F-BE9C-E8B8-BF8C-C0FBA359AB2A}"/>
              </a:ext>
            </a:extLst>
          </p:cNvPr>
          <p:cNvSpPr>
            <a:spLocks noGrp="1"/>
          </p:cNvSpPr>
          <p:nvPr>
            <p:ph type="sldNum" sz="quarter" idx="12"/>
          </p:nvPr>
        </p:nvSpPr>
        <p:spPr/>
        <p:txBody>
          <a:bodyPr/>
          <a:lstStyle/>
          <a:p>
            <a:fld id="{0D248C8B-23E7-CC47-8D2E-09B4C05D2B56}" type="slidenum">
              <a:rPr lang="fr-FR" smtClean="0"/>
              <a:t>31</a:t>
            </a:fld>
            <a:endParaRPr lang="fr-FR"/>
          </a:p>
        </p:txBody>
      </p:sp>
      <p:sp>
        <p:nvSpPr>
          <p:cNvPr id="5" name="Title 4">
            <a:extLst>
              <a:ext uri="{FF2B5EF4-FFF2-40B4-BE49-F238E27FC236}">
                <a16:creationId xmlns:a16="http://schemas.microsoft.com/office/drawing/2014/main" id="{1BADC177-3B02-1D22-08BD-F688FA5ADF8D}"/>
              </a:ext>
            </a:extLst>
          </p:cNvPr>
          <p:cNvSpPr>
            <a:spLocks noGrp="1"/>
          </p:cNvSpPr>
          <p:nvPr>
            <p:ph type="title"/>
          </p:nvPr>
        </p:nvSpPr>
        <p:spPr/>
        <p:txBody>
          <a:bodyPr/>
          <a:lstStyle/>
          <a:p>
            <a:r>
              <a:rPr lang="fr-FR" dirty="0"/>
              <a:t>Model Estimation : 3-Step </a:t>
            </a:r>
            <a:r>
              <a:rPr lang="fr-FR" dirty="0" err="1"/>
              <a:t>Approach</a:t>
            </a:r>
            <a:endParaRPr lang="en-FR"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03FC13A0-2714-E63E-D832-B56379F41492}"/>
                  </a:ext>
                </a:extLst>
              </p:cNvPr>
              <p:cNvSpPr>
                <a:spLocks noGrp="1"/>
              </p:cNvSpPr>
              <p:nvPr>
                <p:ph sz="quarter" idx="13"/>
              </p:nvPr>
            </p:nvSpPr>
            <p:spPr/>
            <p:txBody>
              <a:bodyPr/>
              <a:lstStyle/>
              <a:p>
                <a:pPr marL="114300" indent="0" defTabSz="914400" fontAlgn="auto">
                  <a:lnSpc>
                    <a:spcPct val="115000"/>
                  </a:lnSpc>
                  <a:buClr>
                    <a:schemeClr val="dk2"/>
                  </a:buClr>
                  <a:buSzPts val="1800"/>
                  <a:buNone/>
                  <a:defRPr/>
                </a:pPr>
                <a:r>
                  <a:rPr lang="en-FR" sz="2000" dirty="0">
                    <a:solidFill>
                      <a:schemeClr val="dk2"/>
                    </a:solidFill>
                  </a:rPr>
                  <a:t>Conclusion : from the equation </a:t>
                </a:r>
                <a14:m>
                  <m:oMath xmlns:m="http://schemas.openxmlformats.org/officeDocument/2006/math">
                    <m:r>
                      <a:rPr lang="en-FR">
                        <a:solidFill>
                          <a:schemeClr val="dk2"/>
                        </a:solidFill>
                      </a:rPr>
                      <m:t>𝑙𝑛</m:t>
                    </m:r>
                    <m:sSubSup>
                      <m:sSubSupPr>
                        <m:ctrlPr>
                          <a:rPr lang="en-FR">
                            <a:solidFill>
                              <a:schemeClr val="dk2"/>
                            </a:solidFill>
                          </a:rPr>
                        </m:ctrlPr>
                      </m:sSubSupPr>
                      <m:e>
                        <m:r>
                          <a:rPr lang="en-FR">
                            <a:solidFill>
                              <a:schemeClr val="dk2"/>
                            </a:solidFill>
                          </a:rPr>
                          <m:t>𝑃</m:t>
                        </m:r>
                      </m:e>
                      <m:sub>
                        <m:r>
                          <a:rPr lang="en-FR">
                            <a:solidFill>
                              <a:schemeClr val="dk2"/>
                            </a:solidFill>
                          </a:rPr>
                          <m:t>𝑡</m:t>
                        </m:r>
                      </m:sub>
                      <m:sup>
                        <m:d>
                          <m:dPr>
                            <m:ctrlPr>
                              <a:rPr lang="en-FR">
                                <a:solidFill>
                                  <a:schemeClr val="dk2"/>
                                </a:solidFill>
                              </a:rPr>
                            </m:ctrlPr>
                          </m:dPr>
                          <m:e>
                            <m:r>
                              <a:rPr lang="en-FR">
                                <a:solidFill>
                                  <a:schemeClr val="dk2"/>
                                </a:solidFill>
                              </a:rPr>
                              <m:t>𝑛</m:t>
                            </m:r>
                          </m:e>
                        </m:d>
                      </m:sup>
                    </m:sSubSup>
                    <m:r>
                      <a:rPr lang="en-FR">
                        <a:solidFill>
                          <a:schemeClr val="dk2"/>
                        </a:solidFill>
                      </a:rPr>
                      <m:t>= </m:t>
                    </m:r>
                    <m:sSub>
                      <m:sSubPr>
                        <m:ctrlPr>
                          <a:rPr lang="en-FR">
                            <a:solidFill>
                              <a:schemeClr val="dk2"/>
                            </a:solidFill>
                          </a:rPr>
                        </m:ctrlPr>
                      </m:sSubPr>
                      <m:e>
                        <m:r>
                          <a:rPr lang="en-FR">
                            <a:solidFill>
                              <a:schemeClr val="dk2"/>
                            </a:solidFill>
                          </a:rPr>
                          <m:t>𝐴</m:t>
                        </m:r>
                      </m:e>
                      <m:sub>
                        <m:r>
                          <a:rPr lang="en-FR">
                            <a:solidFill>
                              <a:schemeClr val="dk2"/>
                            </a:solidFill>
                          </a:rPr>
                          <m:t>𝑛</m:t>
                        </m:r>
                      </m:sub>
                    </m:sSub>
                    <m:r>
                      <a:rPr lang="en-FR">
                        <a:solidFill>
                          <a:schemeClr val="dk2"/>
                        </a:solidFill>
                      </a:rPr>
                      <m:t>+ </m:t>
                    </m:r>
                    <m:sSubSup>
                      <m:sSubSupPr>
                        <m:ctrlPr>
                          <a:rPr lang="en-FR">
                            <a:solidFill>
                              <a:schemeClr val="dk2"/>
                            </a:solidFill>
                          </a:rPr>
                        </m:ctrlPr>
                      </m:sSubSupPr>
                      <m:e>
                        <m:r>
                          <a:rPr lang="en-FR">
                            <a:solidFill>
                              <a:schemeClr val="dk2"/>
                            </a:solidFill>
                          </a:rPr>
                          <m:t>𝐵</m:t>
                        </m:r>
                      </m:e>
                      <m:sub>
                        <m:r>
                          <a:rPr lang="en-FR">
                            <a:solidFill>
                              <a:schemeClr val="dk2"/>
                            </a:solidFill>
                          </a:rPr>
                          <m:t>𝑛</m:t>
                        </m:r>
                      </m:sub>
                      <m:sup>
                        <m:r>
                          <a:rPr lang="en-FR">
                            <a:solidFill>
                              <a:schemeClr val="dk2"/>
                            </a:solidFill>
                          </a:rPr>
                          <m:t>′</m:t>
                        </m:r>
                      </m:sup>
                    </m:sSubSup>
                    <m:sSub>
                      <m:sSubPr>
                        <m:ctrlPr>
                          <a:rPr lang="en-FR">
                            <a:solidFill>
                              <a:schemeClr val="dk2"/>
                            </a:solidFill>
                          </a:rPr>
                        </m:ctrlPr>
                      </m:sSubPr>
                      <m:e>
                        <m:r>
                          <a:rPr lang="en-FR">
                            <a:solidFill>
                              <a:schemeClr val="dk2"/>
                            </a:solidFill>
                          </a:rPr>
                          <m:t>𝑋</m:t>
                        </m:r>
                      </m:e>
                      <m:sub>
                        <m:r>
                          <a:rPr lang="en-FR">
                            <a:solidFill>
                              <a:schemeClr val="dk2"/>
                            </a:solidFill>
                          </a:rPr>
                          <m:t>𝑡</m:t>
                        </m:r>
                      </m:sub>
                    </m:sSub>
                    <m:r>
                      <a:rPr lang="en-FR">
                        <a:solidFill>
                          <a:schemeClr val="dk2"/>
                        </a:solidFill>
                      </a:rPr>
                      <m:t>+</m:t>
                    </m:r>
                    <m:sSubSup>
                      <m:sSubSupPr>
                        <m:ctrlPr>
                          <a:rPr lang="en-FR">
                            <a:solidFill>
                              <a:schemeClr val="dk2"/>
                            </a:solidFill>
                          </a:rPr>
                        </m:ctrlPr>
                      </m:sSubSupPr>
                      <m:e>
                        <m:r>
                          <a:rPr lang="en-FR">
                            <a:solidFill>
                              <a:schemeClr val="dk2"/>
                            </a:solidFill>
                          </a:rPr>
                          <m:t>𝑢</m:t>
                        </m:r>
                      </m:e>
                      <m:sub>
                        <m:r>
                          <a:rPr lang="en-FR">
                            <a:solidFill>
                              <a:schemeClr val="dk2"/>
                            </a:solidFill>
                          </a:rPr>
                          <m:t>𝑡</m:t>
                        </m:r>
                      </m:sub>
                      <m:sup>
                        <m:d>
                          <m:dPr>
                            <m:ctrlPr>
                              <a:rPr lang="en-FR">
                                <a:solidFill>
                                  <a:schemeClr val="dk2"/>
                                </a:solidFill>
                              </a:rPr>
                            </m:ctrlPr>
                          </m:dPr>
                          <m:e>
                            <m:r>
                              <a:rPr lang="en-FR">
                                <a:solidFill>
                                  <a:schemeClr val="dk2"/>
                                </a:solidFill>
                              </a:rPr>
                              <m:t>𝑛</m:t>
                            </m:r>
                          </m:e>
                        </m:d>
                      </m:sup>
                    </m:sSubSup>
                  </m:oMath>
                </a14:m>
                <a:r>
                  <a:rPr lang="fr-FR" sz="2000" dirty="0">
                    <a:solidFill>
                      <a:schemeClr val="dk2"/>
                    </a:solidFill>
                  </a:rPr>
                  <a:t>, </a:t>
                </a:r>
                <a:r>
                  <a:rPr lang="fr-FR" sz="2000" dirty="0" err="1">
                    <a:solidFill>
                      <a:schemeClr val="dk2"/>
                    </a:solidFill>
                  </a:rPr>
                  <a:t>we</a:t>
                </a:r>
                <a:r>
                  <a:rPr lang="fr-FR" sz="2000" dirty="0">
                    <a:solidFill>
                      <a:schemeClr val="dk2"/>
                    </a:solidFill>
                  </a:rPr>
                  <a:t> </a:t>
                </a:r>
                <a:r>
                  <a:rPr lang="fr-FR" sz="2000" dirty="0" err="1">
                    <a:solidFill>
                      <a:schemeClr val="dk2"/>
                    </a:solidFill>
                  </a:rPr>
                  <a:t>derive</a:t>
                </a:r>
                <a:r>
                  <a:rPr lang="fr-FR" sz="2000" dirty="0">
                    <a:solidFill>
                      <a:schemeClr val="dk2"/>
                    </a:solidFill>
                  </a:rPr>
                  <a:t> the </a:t>
                </a:r>
                <a:r>
                  <a:rPr lang="fr-FR" sz="2000" dirty="0" err="1">
                    <a:solidFill>
                      <a:schemeClr val="dk2"/>
                    </a:solidFill>
                  </a:rPr>
                  <a:t>following</a:t>
                </a:r>
                <a:r>
                  <a:rPr lang="fr-FR" sz="2000" dirty="0">
                    <a:solidFill>
                      <a:schemeClr val="dk2"/>
                    </a:solidFill>
                  </a:rPr>
                  <a:t> system:</a:t>
                </a:r>
              </a:p>
              <a:p>
                <a:pPr marL="114300" indent="0" algn="ctr" defTabSz="914400" fontAlgn="auto">
                  <a:lnSpc>
                    <a:spcPct val="115000"/>
                  </a:lnSpc>
                  <a:buClr>
                    <a:schemeClr val="dk2"/>
                  </a:buClr>
                  <a:buSzPts val="1800"/>
                  <a:buNone/>
                  <a:defRPr/>
                </a:pPr>
                <a14:m>
                  <m:oMathPara xmlns:m="http://schemas.openxmlformats.org/officeDocument/2006/math">
                    <m:oMathParaPr>
                      <m:jc m:val="centerGroup"/>
                    </m:oMathParaPr>
                    <m:oMath xmlns:m="http://schemas.openxmlformats.org/officeDocument/2006/math">
                      <m:sSub>
                        <m:sSubPr>
                          <m:ctrlPr>
                            <a:rPr lang="en-FR">
                              <a:solidFill>
                                <a:schemeClr val="dk2"/>
                              </a:solidFill>
                            </a:rPr>
                          </m:ctrlPr>
                        </m:sSubPr>
                        <m:e>
                          <m:r>
                            <a:rPr lang="en-FR">
                              <a:solidFill>
                                <a:schemeClr val="dk2"/>
                              </a:solidFill>
                            </a:rPr>
                            <m:t>𝐴</m:t>
                          </m:r>
                        </m:e>
                        <m:sub>
                          <m:r>
                            <a:rPr lang="en-FR">
                              <a:solidFill>
                                <a:schemeClr val="dk2"/>
                              </a:solidFill>
                            </a:rPr>
                            <m:t>𝑛</m:t>
                          </m:r>
                        </m:sub>
                      </m:sSub>
                      <m:r>
                        <a:rPr lang="en-FR">
                          <a:solidFill>
                            <a:schemeClr val="dk2"/>
                          </a:solidFill>
                        </a:rPr>
                        <m:t>=</m:t>
                      </m:r>
                      <m:sSub>
                        <m:sSubPr>
                          <m:ctrlPr>
                            <a:rPr lang="en-FR">
                              <a:solidFill>
                                <a:schemeClr val="dk2"/>
                              </a:solidFill>
                            </a:rPr>
                          </m:ctrlPr>
                        </m:sSubPr>
                        <m:e>
                          <m:r>
                            <a:rPr lang="en-FR">
                              <a:solidFill>
                                <a:schemeClr val="dk2"/>
                              </a:solidFill>
                            </a:rPr>
                            <m:t>𝐴</m:t>
                          </m:r>
                        </m:e>
                        <m:sub>
                          <m:r>
                            <a:rPr lang="en-FR">
                              <a:solidFill>
                                <a:schemeClr val="dk2"/>
                              </a:solidFill>
                            </a:rPr>
                            <m:t>𝑛</m:t>
                          </m:r>
                          <m:r>
                            <a:rPr lang="en-FR">
                              <a:solidFill>
                                <a:schemeClr val="dk2"/>
                              </a:solidFill>
                            </a:rPr>
                            <m:t>−1</m:t>
                          </m:r>
                        </m:sub>
                      </m:sSub>
                      <m:r>
                        <a:rPr lang="en-FR">
                          <a:solidFill>
                            <a:schemeClr val="dk2"/>
                          </a:solidFill>
                        </a:rPr>
                        <m:t>+</m:t>
                      </m:r>
                      <m:sSubSup>
                        <m:sSubSupPr>
                          <m:ctrlPr>
                            <a:rPr lang="en-FR">
                              <a:solidFill>
                                <a:schemeClr val="dk2"/>
                              </a:solidFill>
                            </a:rPr>
                          </m:ctrlPr>
                        </m:sSubSupPr>
                        <m:e>
                          <m:r>
                            <a:rPr lang="en-FR">
                              <a:solidFill>
                                <a:schemeClr val="dk2"/>
                              </a:solidFill>
                            </a:rPr>
                            <m:t>𝐵</m:t>
                          </m:r>
                        </m:e>
                        <m:sub>
                          <m:r>
                            <a:rPr lang="en-FR">
                              <a:solidFill>
                                <a:schemeClr val="dk2"/>
                              </a:solidFill>
                            </a:rPr>
                            <m:t>𝑛</m:t>
                          </m:r>
                          <m:r>
                            <a:rPr lang="en-FR">
                              <a:solidFill>
                                <a:schemeClr val="dk2"/>
                              </a:solidFill>
                            </a:rPr>
                            <m:t>−1</m:t>
                          </m:r>
                        </m:sub>
                        <m:sup>
                          <m:r>
                            <a:rPr lang="en-FR">
                              <a:solidFill>
                                <a:schemeClr val="dk2"/>
                              </a:solidFill>
                            </a:rPr>
                            <m:t>′</m:t>
                          </m:r>
                        </m:sup>
                      </m:sSubSup>
                      <m:d>
                        <m:dPr>
                          <m:ctrlPr>
                            <a:rPr lang="en-FR">
                              <a:solidFill>
                                <a:schemeClr val="dk2"/>
                              </a:solidFill>
                            </a:rPr>
                          </m:ctrlPr>
                        </m:dPr>
                        <m:e>
                          <m:r>
                            <a:rPr lang="en-FR">
                              <a:solidFill>
                                <a:schemeClr val="dk2"/>
                              </a:solidFill>
                            </a:rPr>
                            <m:t>𝜇</m:t>
                          </m:r>
                          <m:r>
                            <a:rPr lang="en-FR">
                              <a:solidFill>
                                <a:schemeClr val="dk2"/>
                              </a:solidFill>
                            </a:rPr>
                            <m:t>−</m:t>
                          </m:r>
                          <m:sSub>
                            <m:sSubPr>
                              <m:ctrlPr>
                                <a:rPr lang="en-FR">
                                  <a:solidFill>
                                    <a:schemeClr val="dk2"/>
                                  </a:solidFill>
                                </a:rPr>
                              </m:ctrlPr>
                            </m:sSubPr>
                            <m:e>
                              <m:r>
                                <a:rPr lang="en-FR">
                                  <a:solidFill>
                                    <a:schemeClr val="dk2"/>
                                  </a:solidFill>
                                </a:rPr>
                                <m:t>𝜆</m:t>
                              </m:r>
                            </m:e>
                            <m:sub>
                              <m:r>
                                <a:rPr lang="en-FR">
                                  <a:solidFill>
                                    <a:schemeClr val="dk2"/>
                                  </a:solidFill>
                                </a:rPr>
                                <m:t>0</m:t>
                              </m:r>
                            </m:sub>
                          </m:sSub>
                        </m:e>
                      </m:d>
                      <m:r>
                        <a:rPr lang="en-FR">
                          <a:solidFill>
                            <a:schemeClr val="dk2"/>
                          </a:solidFill>
                        </a:rPr>
                        <m:t>+</m:t>
                      </m:r>
                      <m:f>
                        <m:fPr>
                          <m:ctrlPr>
                            <a:rPr lang="en-FR">
                              <a:solidFill>
                                <a:schemeClr val="dk2"/>
                              </a:solidFill>
                            </a:rPr>
                          </m:ctrlPr>
                        </m:fPr>
                        <m:num>
                          <m:r>
                            <a:rPr lang="en-FR">
                              <a:solidFill>
                                <a:schemeClr val="dk2"/>
                              </a:solidFill>
                            </a:rPr>
                            <m:t>1</m:t>
                          </m:r>
                        </m:num>
                        <m:den>
                          <m:r>
                            <a:rPr lang="en-FR">
                              <a:solidFill>
                                <a:schemeClr val="dk2"/>
                              </a:solidFill>
                            </a:rPr>
                            <m:t>2</m:t>
                          </m:r>
                        </m:den>
                      </m:f>
                      <m:d>
                        <m:dPr>
                          <m:ctrlPr>
                            <a:rPr lang="en-FR">
                              <a:solidFill>
                                <a:schemeClr val="dk2"/>
                              </a:solidFill>
                            </a:rPr>
                          </m:ctrlPr>
                        </m:dPr>
                        <m:e>
                          <m:sSubSup>
                            <m:sSubSupPr>
                              <m:ctrlPr>
                                <a:rPr lang="en-FR">
                                  <a:solidFill>
                                    <a:schemeClr val="dk2"/>
                                  </a:solidFill>
                                </a:rPr>
                              </m:ctrlPr>
                            </m:sSubSupPr>
                            <m:e>
                              <m:r>
                                <a:rPr lang="en-FR">
                                  <a:solidFill>
                                    <a:schemeClr val="dk2"/>
                                  </a:solidFill>
                                </a:rPr>
                                <m:t>𝐵</m:t>
                              </m:r>
                            </m:e>
                            <m:sub>
                              <m:r>
                                <a:rPr lang="en-FR">
                                  <a:solidFill>
                                    <a:schemeClr val="dk2"/>
                                  </a:solidFill>
                                </a:rPr>
                                <m:t>𝑛</m:t>
                              </m:r>
                              <m:r>
                                <a:rPr lang="en-FR">
                                  <a:solidFill>
                                    <a:schemeClr val="dk2"/>
                                  </a:solidFill>
                                </a:rPr>
                                <m:t>−1</m:t>
                              </m:r>
                            </m:sub>
                            <m:sup>
                              <m:r>
                                <a:rPr lang="en-FR">
                                  <a:solidFill>
                                    <a:schemeClr val="dk2"/>
                                  </a:solidFill>
                                </a:rPr>
                                <m:t>′</m:t>
                              </m:r>
                            </m:sup>
                          </m:sSubSup>
                          <m:r>
                            <a:rPr lang="en-FR">
                              <a:solidFill>
                                <a:schemeClr val="dk2"/>
                              </a:solidFill>
                            </a:rPr>
                            <m:t>𝛴</m:t>
                          </m:r>
                          <m:sSub>
                            <m:sSubPr>
                              <m:ctrlPr>
                                <a:rPr lang="en-FR">
                                  <a:solidFill>
                                    <a:schemeClr val="dk2"/>
                                  </a:solidFill>
                                </a:rPr>
                              </m:ctrlPr>
                            </m:sSubPr>
                            <m:e>
                              <m:r>
                                <a:rPr lang="en-FR">
                                  <a:solidFill>
                                    <a:schemeClr val="dk2"/>
                                  </a:solidFill>
                                </a:rPr>
                                <m:t>𝐵</m:t>
                              </m:r>
                            </m:e>
                            <m:sub>
                              <m:r>
                                <a:rPr lang="en-FR">
                                  <a:solidFill>
                                    <a:schemeClr val="dk2"/>
                                  </a:solidFill>
                                </a:rPr>
                                <m:t>𝑛</m:t>
                              </m:r>
                              <m:r>
                                <a:rPr lang="en-FR">
                                  <a:solidFill>
                                    <a:schemeClr val="dk2"/>
                                  </a:solidFill>
                                </a:rPr>
                                <m:t>−1</m:t>
                              </m:r>
                            </m:sub>
                          </m:sSub>
                          <m:r>
                            <a:rPr lang="en-FR">
                              <a:solidFill>
                                <a:schemeClr val="dk2"/>
                              </a:solidFill>
                            </a:rPr>
                            <m:t>+</m:t>
                          </m:r>
                          <m:sSup>
                            <m:sSupPr>
                              <m:ctrlPr>
                                <a:rPr lang="en-FR">
                                  <a:solidFill>
                                    <a:schemeClr val="dk2"/>
                                  </a:solidFill>
                                </a:rPr>
                              </m:ctrlPr>
                            </m:sSupPr>
                            <m:e>
                              <m:r>
                                <a:rPr lang="en-FR">
                                  <a:solidFill>
                                    <a:schemeClr val="dk2"/>
                                  </a:solidFill>
                                </a:rPr>
                                <m:t>𝜎</m:t>
                              </m:r>
                            </m:e>
                            <m:sup>
                              <m:r>
                                <a:rPr lang="en-FR">
                                  <a:solidFill>
                                    <a:schemeClr val="dk2"/>
                                  </a:solidFill>
                                </a:rPr>
                                <m:t>2</m:t>
                              </m:r>
                            </m:sup>
                          </m:sSup>
                        </m:e>
                      </m:d>
                      <m:r>
                        <a:rPr lang="en-FR">
                          <a:solidFill>
                            <a:schemeClr val="dk2"/>
                          </a:solidFill>
                        </a:rPr>
                        <m:t>−</m:t>
                      </m:r>
                      <m:sSub>
                        <m:sSubPr>
                          <m:ctrlPr>
                            <a:rPr lang="en-FR">
                              <a:solidFill>
                                <a:schemeClr val="dk2"/>
                              </a:solidFill>
                            </a:rPr>
                          </m:ctrlPr>
                        </m:sSubPr>
                        <m:e>
                          <m:r>
                            <a:rPr lang="en-FR">
                              <a:solidFill>
                                <a:schemeClr val="dk2"/>
                              </a:solidFill>
                            </a:rPr>
                            <m:t>𝛿</m:t>
                          </m:r>
                        </m:e>
                        <m:sub>
                          <m:r>
                            <a:rPr lang="en-FR">
                              <a:solidFill>
                                <a:schemeClr val="dk2"/>
                              </a:solidFill>
                            </a:rPr>
                            <m:t>0</m:t>
                          </m:r>
                        </m:sub>
                      </m:sSub>
                    </m:oMath>
                  </m:oMathPara>
                </a14:m>
                <a:endParaRPr lang="fr-FR" dirty="0">
                  <a:solidFill>
                    <a:schemeClr val="dk2"/>
                  </a:solidFill>
                </a:endParaRPr>
              </a:p>
              <a:p>
                <a:pPr marL="114300" indent="0" defTabSz="914400" fontAlgn="auto">
                  <a:lnSpc>
                    <a:spcPct val="115000"/>
                  </a:lnSpc>
                  <a:buClr>
                    <a:schemeClr val="dk2"/>
                  </a:buClr>
                  <a:buSzPts val="1800"/>
                  <a:buNone/>
                  <a:defRPr/>
                </a:pPr>
                <a14:m>
                  <m:oMathPara xmlns:m="http://schemas.openxmlformats.org/officeDocument/2006/math">
                    <m:oMathParaPr>
                      <m:jc m:val="centerGroup"/>
                    </m:oMathParaPr>
                    <m:oMath xmlns:m="http://schemas.openxmlformats.org/officeDocument/2006/math">
                      <m:sSubSup>
                        <m:sSubSupPr>
                          <m:ctrlPr>
                            <a:rPr lang="en-FR">
                              <a:solidFill>
                                <a:schemeClr val="dk2"/>
                              </a:solidFill>
                            </a:rPr>
                          </m:ctrlPr>
                        </m:sSubSupPr>
                        <m:e>
                          <m:r>
                            <a:rPr lang="en-FR">
                              <a:solidFill>
                                <a:schemeClr val="dk2"/>
                              </a:solidFill>
                            </a:rPr>
                            <m:t>𝐵</m:t>
                          </m:r>
                        </m:e>
                        <m:sub>
                          <m:r>
                            <a:rPr lang="en-FR">
                              <a:solidFill>
                                <a:schemeClr val="dk2"/>
                              </a:solidFill>
                            </a:rPr>
                            <m:t>𝑛</m:t>
                          </m:r>
                        </m:sub>
                        <m:sup>
                          <m:r>
                            <a:rPr lang="en-FR">
                              <a:solidFill>
                                <a:schemeClr val="dk2"/>
                              </a:solidFill>
                            </a:rPr>
                            <m:t>′</m:t>
                          </m:r>
                        </m:sup>
                      </m:sSubSup>
                      <m:r>
                        <a:rPr lang="en-FR">
                          <a:solidFill>
                            <a:schemeClr val="dk2"/>
                          </a:solidFill>
                        </a:rPr>
                        <m:t>=</m:t>
                      </m:r>
                      <m:sSubSup>
                        <m:sSubSupPr>
                          <m:ctrlPr>
                            <a:rPr lang="en-FR">
                              <a:solidFill>
                                <a:schemeClr val="dk2"/>
                              </a:solidFill>
                            </a:rPr>
                          </m:ctrlPr>
                        </m:sSubSupPr>
                        <m:e>
                          <m:r>
                            <a:rPr lang="en-FR">
                              <a:solidFill>
                                <a:schemeClr val="dk2"/>
                              </a:solidFill>
                            </a:rPr>
                            <m:t>𝐵</m:t>
                          </m:r>
                        </m:e>
                        <m:sub>
                          <m:r>
                            <a:rPr lang="en-FR">
                              <a:solidFill>
                                <a:schemeClr val="dk2"/>
                              </a:solidFill>
                            </a:rPr>
                            <m:t>𝑛</m:t>
                          </m:r>
                          <m:r>
                            <a:rPr lang="en-FR">
                              <a:solidFill>
                                <a:schemeClr val="dk2"/>
                              </a:solidFill>
                            </a:rPr>
                            <m:t>−1</m:t>
                          </m:r>
                        </m:sub>
                        <m:sup>
                          <m:r>
                            <a:rPr lang="en-FR">
                              <a:solidFill>
                                <a:schemeClr val="dk2"/>
                              </a:solidFill>
                            </a:rPr>
                            <m:t>′</m:t>
                          </m:r>
                        </m:sup>
                      </m:sSubSup>
                      <m:d>
                        <m:dPr>
                          <m:ctrlPr>
                            <a:rPr lang="en-FR">
                              <a:solidFill>
                                <a:schemeClr val="dk2"/>
                              </a:solidFill>
                            </a:rPr>
                          </m:ctrlPr>
                        </m:dPr>
                        <m:e>
                          <m:r>
                            <a:rPr lang="en-FR">
                              <a:solidFill>
                                <a:schemeClr val="dk2"/>
                              </a:solidFill>
                            </a:rPr>
                            <m:t>𝛷</m:t>
                          </m:r>
                          <m:r>
                            <a:rPr lang="en-FR">
                              <a:solidFill>
                                <a:schemeClr val="dk2"/>
                              </a:solidFill>
                            </a:rPr>
                            <m:t>−</m:t>
                          </m:r>
                          <m:sSub>
                            <m:sSubPr>
                              <m:ctrlPr>
                                <a:rPr lang="en-FR">
                                  <a:solidFill>
                                    <a:schemeClr val="dk2"/>
                                  </a:solidFill>
                                </a:rPr>
                              </m:ctrlPr>
                            </m:sSubPr>
                            <m:e>
                              <m:r>
                                <a:rPr lang="en-FR">
                                  <a:solidFill>
                                    <a:schemeClr val="dk2"/>
                                  </a:solidFill>
                                </a:rPr>
                                <m:t>𝜆</m:t>
                              </m:r>
                            </m:e>
                            <m:sub>
                              <m:r>
                                <a:rPr lang="en-FR">
                                  <a:solidFill>
                                    <a:schemeClr val="dk2"/>
                                  </a:solidFill>
                                </a:rPr>
                                <m:t>1</m:t>
                              </m:r>
                            </m:sub>
                          </m:sSub>
                        </m:e>
                      </m:d>
                      <m:r>
                        <a:rPr lang="en-FR">
                          <a:solidFill>
                            <a:schemeClr val="dk2"/>
                          </a:solidFill>
                        </a:rPr>
                        <m:t>−</m:t>
                      </m:r>
                      <m:r>
                        <a:rPr lang="en-FR">
                          <a:solidFill>
                            <a:schemeClr val="dk2"/>
                          </a:solidFill>
                        </a:rPr>
                        <m:t>𝛿</m:t>
                      </m:r>
                      <m:sSub>
                        <m:sSubPr>
                          <m:ctrlPr>
                            <a:rPr lang="en-FR">
                              <a:solidFill>
                                <a:schemeClr val="dk2"/>
                              </a:solidFill>
                            </a:rPr>
                          </m:ctrlPr>
                        </m:sSubPr>
                        <m:e>
                          <m:r>
                            <a:rPr lang="en-FR">
                              <a:solidFill>
                                <a:schemeClr val="dk2"/>
                              </a:solidFill>
                            </a:rPr>
                            <m:t>‘</m:t>
                          </m:r>
                        </m:e>
                        <m:sub>
                          <m:r>
                            <a:rPr lang="en-FR">
                              <a:solidFill>
                                <a:schemeClr val="dk2"/>
                              </a:solidFill>
                            </a:rPr>
                            <m:t>1</m:t>
                          </m:r>
                        </m:sub>
                      </m:sSub>
                    </m:oMath>
                  </m:oMathPara>
                </a14:m>
                <a:endParaRPr lang="fr-FR" sz="2000" dirty="0">
                  <a:solidFill>
                    <a:schemeClr val="dk2"/>
                  </a:solidFill>
                </a:endParaRPr>
              </a:p>
              <a:p>
                <a:pPr marL="114300" indent="0" defTabSz="914400" fontAlgn="auto">
                  <a:lnSpc>
                    <a:spcPct val="115000"/>
                  </a:lnSpc>
                  <a:buClr>
                    <a:schemeClr val="dk2"/>
                  </a:buClr>
                  <a:buSzPts val="1800"/>
                  <a:buNone/>
                  <a:defRPr/>
                </a:pPr>
                <a:r>
                  <a:rPr lang="fr-FR" sz="2000" dirty="0" err="1">
                    <a:solidFill>
                      <a:schemeClr val="dk2"/>
                    </a:solidFill>
                  </a:rPr>
                  <a:t>Solving</a:t>
                </a:r>
                <a:r>
                  <a:rPr lang="fr-FR" sz="2000" dirty="0">
                    <a:solidFill>
                      <a:schemeClr val="dk2"/>
                    </a:solidFill>
                  </a:rPr>
                  <a:t> </a:t>
                </a:r>
                <a:r>
                  <a:rPr lang="fr-FR" sz="2000" dirty="0" err="1">
                    <a:solidFill>
                      <a:schemeClr val="dk2"/>
                    </a:solidFill>
                  </a:rPr>
                  <a:t>this</a:t>
                </a:r>
                <a:r>
                  <a:rPr lang="fr-FR" sz="2000" dirty="0">
                    <a:solidFill>
                      <a:schemeClr val="dk2"/>
                    </a:solidFill>
                  </a:rPr>
                  <a:t> system </a:t>
                </a:r>
                <a:r>
                  <a:rPr lang="fr-FR" sz="2000" dirty="0" err="1">
                    <a:solidFill>
                      <a:schemeClr val="dk2"/>
                    </a:solidFill>
                  </a:rPr>
                  <a:t>yields</a:t>
                </a:r>
                <a:r>
                  <a:rPr lang="fr-FR" sz="2000" dirty="0">
                    <a:solidFill>
                      <a:schemeClr val="dk2"/>
                    </a:solidFill>
                  </a:rPr>
                  <a:t> :</a:t>
                </a:r>
              </a:p>
              <a:p>
                <a:pPr marL="114300" indent="0" defTabSz="914400" fontAlgn="auto">
                  <a:lnSpc>
                    <a:spcPct val="115000"/>
                  </a:lnSpc>
                  <a:buClr>
                    <a:schemeClr val="dk2"/>
                  </a:buClr>
                  <a:buSzPts val="1800"/>
                  <a:buNone/>
                  <a:defRPr/>
                </a:pPr>
                <a14:m>
                  <m:oMathPara xmlns:m="http://schemas.openxmlformats.org/officeDocument/2006/math">
                    <m:oMathParaPr>
                      <m:jc m:val="centerGroup"/>
                    </m:oMathParaPr>
                    <m:oMath xmlns:m="http://schemas.openxmlformats.org/officeDocument/2006/math">
                      <m:sSub>
                        <m:sSubPr>
                          <m:ctrlPr>
                            <a:rPr lang="en-FR" i="1">
                              <a:solidFill>
                                <a:schemeClr val="dk2"/>
                              </a:solidFill>
                              <a:latin typeface="Cambria Math" panose="02040503050406030204" pitchFamily="18" charset="0"/>
                            </a:rPr>
                          </m:ctrlPr>
                        </m:sSubPr>
                        <m:e>
                          <m:r>
                            <a:rPr lang="en-FR" i="1">
                              <a:solidFill>
                                <a:schemeClr val="dk2"/>
                              </a:solidFill>
                              <a:latin typeface="Cambria Math" panose="02040503050406030204" pitchFamily="18" charset="0"/>
                            </a:rPr>
                            <m:t>𝐴</m:t>
                          </m:r>
                        </m:e>
                        <m:sub>
                          <m:r>
                            <a:rPr lang="en-FR" i="1">
                              <a:solidFill>
                                <a:schemeClr val="dk2"/>
                              </a:solidFill>
                              <a:latin typeface="Cambria Math" panose="02040503050406030204" pitchFamily="18" charset="0"/>
                            </a:rPr>
                            <m:t>0</m:t>
                          </m:r>
                        </m:sub>
                      </m:sSub>
                      <m:r>
                        <a:rPr lang="en-FR" i="1">
                          <a:solidFill>
                            <a:schemeClr val="dk2"/>
                          </a:solidFill>
                          <a:latin typeface="Cambria Math" panose="02040503050406030204" pitchFamily="18" charset="0"/>
                        </a:rPr>
                        <m:t>=0, </m:t>
                      </m:r>
                      <m:r>
                        <a:rPr lang="fr-FR" b="0" i="1" smtClean="0">
                          <a:solidFill>
                            <a:schemeClr val="dk2"/>
                          </a:solidFill>
                          <a:latin typeface="Cambria Math" panose="02040503050406030204" pitchFamily="18" charset="0"/>
                        </a:rPr>
                        <m:t> </m:t>
                      </m:r>
                      <m:sSubSup>
                        <m:sSubSupPr>
                          <m:ctrlPr>
                            <a:rPr lang="en-FR" i="1">
                              <a:solidFill>
                                <a:schemeClr val="dk2"/>
                              </a:solidFill>
                              <a:latin typeface="Cambria Math" panose="02040503050406030204" pitchFamily="18" charset="0"/>
                            </a:rPr>
                          </m:ctrlPr>
                        </m:sSubSupPr>
                        <m:e>
                          <m:r>
                            <a:rPr lang="en-FR" i="1">
                              <a:solidFill>
                                <a:schemeClr val="dk2"/>
                              </a:solidFill>
                              <a:latin typeface="Cambria Math" panose="02040503050406030204" pitchFamily="18" charset="0"/>
                            </a:rPr>
                            <m:t>𝐵</m:t>
                          </m:r>
                        </m:e>
                        <m:sub>
                          <m:r>
                            <a:rPr lang="en-FR" i="1">
                              <a:solidFill>
                                <a:schemeClr val="dk2"/>
                              </a:solidFill>
                              <a:latin typeface="Cambria Math" panose="02040503050406030204" pitchFamily="18" charset="0"/>
                            </a:rPr>
                            <m:t>0</m:t>
                          </m:r>
                        </m:sub>
                        <m:sup>
                          <m:r>
                            <a:rPr lang="en-FR" i="1">
                              <a:solidFill>
                                <a:schemeClr val="dk2"/>
                              </a:solidFill>
                              <a:latin typeface="Cambria Math" panose="02040503050406030204" pitchFamily="18" charset="0"/>
                            </a:rPr>
                            <m:t>′</m:t>
                          </m:r>
                        </m:sup>
                      </m:sSubSup>
                      <m:r>
                        <a:rPr lang="en-FR" i="1">
                          <a:solidFill>
                            <a:schemeClr val="dk2"/>
                          </a:solidFill>
                          <a:latin typeface="Cambria Math" panose="02040503050406030204" pitchFamily="18" charset="0"/>
                        </a:rPr>
                        <m:t>=0</m:t>
                      </m:r>
                    </m:oMath>
                  </m:oMathPara>
                </a14:m>
                <a:endParaRPr lang="fr-FR" i="1" dirty="0">
                  <a:solidFill>
                    <a:schemeClr val="dk2"/>
                  </a:solidFill>
                  <a:latin typeface="Cambria Math" panose="02040503050406030204" pitchFamily="18" charset="0"/>
                </a:endParaRPr>
              </a:p>
              <a:p>
                <a:pPr marL="114300" indent="0" defTabSz="914400" fontAlgn="auto">
                  <a:lnSpc>
                    <a:spcPct val="115000"/>
                  </a:lnSpc>
                  <a:buClr>
                    <a:schemeClr val="dk2"/>
                  </a:buClr>
                  <a:buSzPts val="1800"/>
                  <a:buNone/>
                  <a:defRPr/>
                </a:pPr>
                <a14:m>
                  <m:oMathPara xmlns:m="http://schemas.openxmlformats.org/officeDocument/2006/math">
                    <m:oMathParaPr>
                      <m:jc m:val="centerGroup"/>
                    </m:oMathParaPr>
                    <m:oMath xmlns:m="http://schemas.openxmlformats.org/officeDocument/2006/math">
                      <m:sSub>
                        <m:sSubPr>
                          <m:ctrlPr>
                            <a:rPr lang="en-FR" i="1">
                              <a:solidFill>
                                <a:schemeClr val="dk2"/>
                              </a:solidFill>
                              <a:latin typeface="Cambria Math" panose="02040503050406030204" pitchFamily="18" charset="0"/>
                            </a:rPr>
                          </m:ctrlPr>
                        </m:sSubPr>
                        <m:e>
                          <m:r>
                            <a:rPr lang="en-FR" i="1">
                              <a:solidFill>
                                <a:schemeClr val="dk2"/>
                              </a:solidFill>
                              <a:latin typeface="Cambria Math" panose="02040503050406030204" pitchFamily="18" charset="0"/>
                            </a:rPr>
                            <m:t>𝐴</m:t>
                          </m:r>
                        </m:e>
                        <m:sub>
                          <m:r>
                            <a:rPr lang="fr-FR" i="1">
                              <a:solidFill>
                                <a:schemeClr val="dk2"/>
                              </a:solidFill>
                              <a:latin typeface="Cambria Math" panose="02040503050406030204" pitchFamily="18" charset="0"/>
                            </a:rPr>
                            <m:t>1</m:t>
                          </m:r>
                        </m:sub>
                      </m:sSub>
                      <m:r>
                        <a:rPr lang="en-FR" i="1">
                          <a:solidFill>
                            <a:schemeClr val="dk2"/>
                          </a:solidFill>
                          <a:latin typeface="Cambria Math" panose="02040503050406030204" pitchFamily="18" charset="0"/>
                        </a:rPr>
                        <m:t>=−</m:t>
                      </m:r>
                      <m:sSub>
                        <m:sSubPr>
                          <m:ctrlPr>
                            <a:rPr lang="en-FR" i="1">
                              <a:solidFill>
                                <a:schemeClr val="dk2"/>
                              </a:solidFill>
                              <a:latin typeface="Cambria Math" panose="02040503050406030204" pitchFamily="18" charset="0"/>
                            </a:rPr>
                          </m:ctrlPr>
                        </m:sSubPr>
                        <m:e>
                          <m:r>
                            <a:rPr lang="en-FR" i="1">
                              <a:solidFill>
                                <a:schemeClr val="dk2"/>
                              </a:solidFill>
                              <a:latin typeface="Cambria Math" panose="02040503050406030204" pitchFamily="18" charset="0"/>
                            </a:rPr>
                            <m:t>𝛿</m:t>
                          </m:r>
                        </m:e>
                        <m:sub>
                          <m:r>
                            <a:rPr lang="en-FR" i="1">
                              <a:solidFill>
                                <a:schemeClr val="dk2"/>
                              </a:solidFill>
                              <a:latin typeface="Cambria Math" panose="02040503050406030204" pitchFamily="18" charset="0"/>
                            </a:rPr>
                            <m:t>0</m:t>
                          </m:r>
                        </m:sub>
                      </m:sSub>
                      <m:r>
                        <a:rPr lang="fr-FR" i="1">
                          <a:solidFill>
                            <a:schemeClr val="dk2"/>
                          </a:solidFill>
                          <a:latin typeface="Cambria Math" panose="02040503050406030204" pitchFamily="18" charset="0"/>
                        </a:rPr>
                        <m:t>, </m:t>
                      </m:r>
                      <m:r>
                        <a:rPr lang="fr-FR" b="0" i="1" smtClean="0">
                          <a:solidFill>
                            <a:schemeClr val="dk2"/>
                          </a:solidFill>
                          <a:latin typeface="Cambria Math" panose="02040503050406030204" pitchFamily="18" charset="0"/>
                        </a:rPr>
                        <m:t> </m:t>
                      </m:r>
                      <m:sSubSup>
                        <m:sSubSupPr>
                          <m:ctrlPr>
                            <a:rPr lang="en-FR" i="1">
                              <a:solidFill>
                                <a:schemeClr val="dk2"/>
                              </a:solidFill>
                              <a:latin typeface="Cambria Math" panose="02040503050406030204" pitchFamily="18" charset="0"/>
                            </a:rPr>
                          </m:ctrlPr>
                        </m:sSubSupPr>
                        <m:e>
                          <m:r>
                            <a:rPr lang="en-FR" i="1">
                              <a:solidFill>
                                <a:schemeClr val="dk2"/>
                              </a:solidFill>
                              <a:latin typeface="Cambria Math" panose="02040503050406030204" pitchFamily="18" charset="0"/>
                            </a:rPr>
                            <m:t>𝐵</m:t>
                          </m:r>
                        </m:e>
                        <m:sub>
                          <m:r>
                            <a:rPr lang="fr-FR" i="1">
                              <a:solidFill>
                                <a:schemeClr val="dk2"/>
                              </a:solidFill>
                              <a:latin typeface="Cambria Math" panose="02040503050406030204" pitchFamily="18" charset="0"/>
                            </a:rPr>
                            <m:t>1</m:t>
                          </m:r>
                        </m:sub>
                        <m:sup>
                          <m:r>
                            <a:rPr lang="en-FR" i="1">
                              <a:solidFill>
                                <a:schemeClr val="dk2"/>
                              </a:solidFill>
                              <a:latin typeface="Cambria Math" panose="02040503050406030204" pitchFamily="18" charset="0"/>
                            </a:rPr>
                            <m:t>′</m:t>
                          </m:r>
                        </m:sup>
                      </m:sSubSup>
                      <m:r>
                        <a:rPr lang="en-FR" i="1">
                          <a:solidFill>
                            <a:schemeClr val="dk2"/>
                          </a:solidFill>
                          <a:latin typeface="Cambria Math" panose="02040503050406030204" pitchFamily="18" charset="0"/>
                        </a:rPr>
                        <m:t>=−</m:t>
                      </m:r>
                      <m:sSub>
                        <m:sSubPr>
                          <m:ctrlPr>
                            <a:rPr lang="en-FR" i="1">
                              <a:solidFill>
                                <a:schemeClr val="dk2"/>
                              </a:solidFill>
                              <a:latin typeface="Cambria Math" panose="02040503050406030204" pitchFamily="18" charset="0"/>
                            </a:rPr>
                          </m:ctrlPr>
                        </m:sSubPr>
                        <m:e>
                          <m:r>
                            <a:rPr lang="en-FR" i="1">
                              <a:solidFill>
                                <a:schemeClr val="dk2"/>
                              </a:solidFill>
                              <a:latin typeface="Cambria Math" panose="02040503050406030204" pitchFamily="18" charset="0"/>
                            </a:rPr>
                            <m:t>𝛿</m:t>
                          </m:r>
                        </m:e>
                        <m:sub>
                          <m:r>
                            <a:rPr lang="fr-FR" i="1">
                              <a:solidFill>
                                <a:schemeClr val="dk2"/>
                              </a:solidFill>
                              <a:latin typeface="Cambria Math" panose="02040503050406030204" pitchFamily="18" charset="0"/>
                            </a:rPr>
                            <m:t>1</m:t>
                          </m:r>
                        </m:sub>
                      </m:sSub>
                    </m:oMath>
                  </m:oMathPara>
                </a14:m>
                <a:endParaRPr lang="fr-FR" i="1" dirty="0">
                  <a:solidFill>
                    <a:schemeClr val="dk2"/>
                  </a:solidFill>
                  <a:latin typeface="Cambria Math" panose="02040503050406030204" pitchFamily="18" charset="0"/>
                </a:endParaRPr>
              </a:p>
              <a:p>
                <a:pPr marL="114300" indent="0" algn="ctr" defTabSz="914400" fontAlgn="auto">
                  <a:lnSpc>
                    <a:spcPct val="115000"/>
                  </a:lnSpc>
                  <a:buClr>
                    <a:schemeClr val="dk2"/>
                  </a:buClr>
                  <a:buSzPts val="1800"/>
                  <a:buNone/>
                  <a:defRPr/>
                </a:pPr>
                <a14:m>
                  <m:oMath xmlns:m="http://schemas.openxmlformats.org/officeDocument/2006/math">
                    <m:sSup>
                      <m:sSupPr>
                        <m:ctrlPr>
                          <a:rPr lang="en-FR" i="1">
                            <a:solidFill>
                              <a:schemeClr val="dk2"/>
                            </a:solidFill>
                            <a:latin typeface="Cambria Math" panose="02040503050406030204" pitchFamily="18" charset="0"/>
                          </a:rPr>
                        </m:ctrlPr>
                      </m:sSupPr>
                      <m:e>
                        <m:r>
                          <a:rPr lang="en-FR" i="1">
                            <a:solidFill>
                              <a:schemeClr val="dk2"/>
                            </a:solidFill>
                            <a:latin typeface="Cambria Math" panose="02040503050406030204" pitchFamily="18" charset="0"/>
                          </a:rPr>
                          <m:t>𝛽</m:t>
                        </m:r>
                      </m:e>
                      <m:sup>
                        <m:r>
                          <a:rPr lang="en-FR" i="1">
                            <a:solidFill>
                              <a:schemeClr val="dk2"/>
                            </a:solidFill>
                            <a:latin typeface="Cambria Math" panose="02040503050406030204" pitchFamily="18" charset="0"/>
                          </a:rPr>
                          <m:t>′</m:t>
                        </m:r>
                        <m:d>
                          <m:dPr>
                            <m:ctrlPr>
                              <a:rPr lang="en-FR" i="1">
                                <a:solidFill>
                                  <a:schemeClr val="dk2"/>
                                </a:solidFill>
                                <a:latin typeface="Cambria Math" panose="02040503050406030204" pitchFamily="18" charset="0"/>
                              </a:rPr>
                            </m:ctrlPr>
                          </m:dPr>
                          <m:e>
                            <m:r>
                              <a:rPr lang="en-FR" i="1">
                                <a:solidFill>
                                  <a:schemeClr val="dk2"/>
                                </a:solidFill>
                                <a:latin typeface="Cambria Math" panose="02040503050406030204" pitchFamily="18" charset="0"/>
                              </a:rPr>
                              <m:t>𝑛</m:t>
                            </m:r>
                          </m:e>
                        </m:d>
                      </m:sup>
                    </m:sSup>
                    <m:r>
                      <a:rPr lang="en-FR" i="1">
                        <a:solidFill>
                          <a:schemeClr val="dk2"/>
                        </a:solidFill>
                        <a:latin typeface="Cambria Math" panose="02040503050406030204" pitchFamily="18" charset="0"/>
                      </a:rPr>
                      <m:t>= </m:t>
                    </m:r>
                    <m:sSubSup>
                      <m:sSubSupPr>
                        <m:ctrlPr>
                          <a:rPr lang="en-FR" i="1">
                            <a:solidFill>
                              <a:schemeClr val="dk2"/>
                            </a:solidFill>
                            <a:latin typeface="Cambria Math" panose="02040503050406030204" pitchFamily="18" charset="0"/>
                          </a:rPr>
                        </m:ctrlPr>
                      </m:sSubSupPr>
                      <m:e>
                        <m:r>
                          <a:rPr lang="en-FR" i="1">
                            <a:solidFill>
                              <a:schemeClr val="dk2"/>
                            </a:solidFill>
                            <a:latin typeface="Cambria Math" panose="02040503050406030204" pitchFamily="18" charset="0"/>
                          </a:rPr>
                          <m:t>𝐵</m:t>
                        </m:r>
                      </m:e>
                      <m:sub>
                        <m:r>
                          <a:rPr lang="en-FR" i="1">
                            <a:solidFill>
                              <a:schemeClr val="dk2"/>
                            </a:solidFill>
                            <a:latin typeface="Cambria Math" panose="02040503050406030204" pitchFamily="18" charset="0"/>
                          </a:rPr>
                          <m:t>𝑛</m:t>
                        </m:r>
                      </m:sub>
                      <m:sup>
                        <m:r>
                          <a:rPr lang="en-FR" i="1">
                            <a:solidFill>
                              <a:schemeClr val="dk2"/>
                            </a:solidFill>
                            <a:latin typeface="Cambria Math" panose="02040503050406030204" pitchFamily="18" charset="0"/>
                          </a:rPr>
                          <m:t>′</m:t>
                        </m:r>
                      </m:sup>
                    </m:sSubSup>
                  </m:oMath>
                </a14:m>
                <a:r>
                  <a:rPr lang="en-FR" i="1" dirty="0">
                    <a:solidFill>
                      <a:schemeClr val="dk2"/>
                    </a:solidFill>
                    <a:latin typeface="Cambria Math" panose="02040503050406030204" pitchFamily="18" charset="0"/>
                  </a:rPr>
                  <a:t> </a:t>
                </a:r>
              </a:p>
              <a:p>
                <a:pPr marL="114300" indent="0" defTabSz="914400" fontAlgn="auto">
                  <a:lnSpc>
                    <a:spcPct val="115000"/>
                  </a:lnSpc>
                  <a:buClr>
                    <a:schemeClr val="dk2"/>
                  </a:buClr>
                  <a:buSzPts val="1800"/>
                  <a:buNone/>
                  <a:defRPr/>
                </a:pPr>
                <a:r>
                  <a:rPr lang="en-FR" sz="2000" dirty="0">
                    <a:solidFill>
                      <a:schemeClr val="dk2"/>
                    </a:solidFill>
                  </a:rPr>
                  <a:t>and</a:t>
                </a:r>
                <a:endParaRPr lang="fr-FR" sz="2000" dirty="0">
                  <a:solidFill>
                    <a:schemeClr val="dk2"/>
                  </a:solidFill>
                </a:endParaRPr>
              </a:p>
              <a:p>
                <a:endParaRPr lang="en-FR" dirty="0"/>
              </a:p>
            </p:txBody>
          </p:sp>
        </mc:Choice>
        <mc:Fallback>
          <p:sp>
            <p:nvSpPr>
              <p:cNvPr id="6" name="Content Placeholder 5">
                <a:extLst>
                  <a:ext uri="{FF2B5EF4-FFF2-40B4-BE49-F238E27FC236}">
                    <a16:creationId xmlns:a16="http://schemas.microsoft.com/office/drawing/2014/main" id="{03FC13A0-2714-E63E-D832-B56379F41492}"/>
                  </a:ext>
                </a:extLst>
              </p:cNvPr>
              <p:cNvSpPr>
                <a:spLocks noGrp="1" noRot="1" noChangeAspect="1" noMove="1" noResize="1" noEditPoints="1" noAdjustHandles="1" noChangeArrowheads="1" noChangeShapeType="1" noTextEdit="1"/>
              </p:cNvSpPr>
              <p:nvPr>
                <p:ph sz="quarter" idx="13"/>
              </p:nvPr>
            </p:nvSpPr>
            <p:spPr>
              <a:blipFill>
                <a:blip r:embed="rId2"/>
                <a:stretch>
                  <a:fillRect r="-462"/>
                </a:stretch>
              </a:blipFill>
            </p:spPr>
            <p:txBody>
              <a:bodyPr/>
              <a:lstStyle/>
              <a:p>
                <a:r>
                  <a:rPr lang="en-FR">
                    <a:noFill/>
                  </a:rPr>
                  <a:t> </a:t>
                </a:r>
              </a:p>
            </p:txBody>
          </p:sp>
        </mc:Fallback>
      </mc:AlternateContent>
      <p:sp>
        <p:nvSpPr>
          <p:cNvPr id="7" name="Content Placeholder 6">
            <a:extLst>
              <a:ext uri="{FF2B5EF4-FFF2-40B4-BE49-F238E27FC236}">
                <a16:creationId xmlns:a16="http://schemas.microsoft.com/office/drawing/2014/main" id="{F9F86E1B-C31F-3123-7CCE-2A417C96996E}"/>
              </a:ext>
            </a:extLst>
          </p:cNvPr>
          <p:cNvSpPr>
            <a:spLocks noGrp="1"/>
          </p:cNvSpPr>
          <p:nvPr>
            <p:ph sz="quarter" idx="14"/>
          </p:nvPr>
        </p:nvSpPr>
        <p:spPr/>
        <p:txBody>
          <a:bodyPr/>
          <a:lstStyle/>
          <a:p>
            <a:r>
              <a:rPr lang="en-GB" dirty="0"/>
              <a:t>II. Explanation of the Estimation Procedure </a:t>
            </a:r>
            <a:endParaRPr lang="en-FR" dirty="0"/>
          </a:p>
        </p:txBody>
      </p:sp>
      <p:pic>
        <p:nvPicPr>
          <p:cNvPr id="10" name="Picture 9" descr="A math equation with black text&#10;&#10;Description automatically generated with medium confidence">
            <a:extLst>
              <a:ext uri="{FF2B5EF4-FFF2-40B4-BE49-F238E27FC236}">
                <a16:creationId xmlns:a16="http://schemas.microsoft.com/office/drawing/2014/main" id="{FB326D0F-A162-F388-5F6F-EF5C471302D1}"/>
              </a:ext>
            </a:extLst>
          </p:cNvPr>
          <p:cNvPicPr>
            <a:picLocks noChangeAspect="1"/>
          </p:cNvPicPr>
          <p:nvPr/>
        </p:nvPicPr>
        <p:blipFill>
          <a:blip r:embed="rId3"/>
          <a:stretch>
            <a:fillRect/>
          </a:stretch>
        </p:blipFill>
        <p:spPr>
          <a:xfrm>
            <a:off x="1418829" y="4826012"/>
            <a:ext cx="3567831" cy="1466232"/>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F7348F1-7E84-3230-7505-485404116632}"/>
                  </a:ext>
                </a:extLst>
              </p:cNvPr>
              <p:cNvSpPr txBox="1"/>
              <p:nvPr/>
            </p:nvSpPr>
            <p:spPr>
              <a:xfrm>
                <a:off x="-2461816" y="3842786"/>
                <a:ext cx="6097712" cy="556691"/>
              </a:xfrm>
              <a:prstGeom prst="rect">
                <a:avLst/>
              </a:prstGeom>
              <a:noFill/>
            </p:spPr>
            <p:txBody>
              <a:bodyPr wrap="square">
                <a:spAutoFit/>
              </a:bodyPr>
              <a:lstStyle/>
              <a:p>
                <a:pPr marL="114300" indent="0" algn="r" defTabSz="914400" fontAlgn="auto">
                  <a:lnSpc>
                    <a:spcPct val="115000"/>
                  </a:lnSpc>
                  <a:buClr>
                    <a:schemeClr val="dk2"/>
                  </a:buClr>
                  <a:buSzPts val="1800"/>
                  <a:buNone/>
                  <a:defRPr/>
                </a:pPr>
                <a14:m>
                  <m:oMath xmlns:m="http://schemas.openxmlformats.org/officeDocument/2006/math">
                    <m:r>
                      <m:rPr>
                        <m:sty m:val="p"/>
                      </m:rPr>
                      <a:rPr lang="fr-FR" sz="2800" smtClean="0">
                        <a:solidFill>
                          <a:schemeClr val="dk2"/>
                        </a:solidFill>
                        <a:latin typeface="Cambria Math" panose="02040503050406030204" pitchFamily="18" charset="0"/>
                      </a:rPr>
                      <m:t>rf</m:t>
                    </m:r>
                    <m:r>
                      <a:rPr lang="en-FR" sz="2800">
                        <a:solidFill>
                          <a:schemeClr val="dk2"/>
                        </a:solidFill>
                        <a:latin typeface="Cambria Math" panose="02040503050406030204" pitchFamily="18" charset="0"/>
                      </a:rPr>
                      <m:t>=</m:t>
                    </m:r>
                    <m:sSub>
                      <m:sSubPr>
                        <m:ctrlPr>
                          <a:rPr lang="en-FR" sz="2800" i="1">
                            <a:solidFill>
                              <a:schemeClr val="dk2"/>
                            </a:solidFill>
                            <a:latin typeface="Cambria Math" panose="02040503050406030204" pitchFamily="18" charset="0"/>
                          </a:rPr>
                        </m:ctrlPr>
                      </m:sSubPr>
                      <m:e>
                        <m:r>
                          <a:rPr lang="en-FR" sz="2800" i="1">
                            <a:solidFill>
                              <a:schemeClr val="dk2"/>
                            </a:solidFill>
                            <a:latin typeface="Cambria Math" panose="02040503050406030204" pitchFamily="18" charset="0"/>
                          </a:rPr>
                          <m:t>𝛿</m:t>
                        </m:r>
                      </m:e>
                      <m:sub>
                        <m:r>
                          <a:rPr lang="en-FR" sz="2800" i="1">
                            <a:solidFill>
                              <a:schemeClr val="dk2"/>
                            </a:solidFill>
                            <a:latin typeface="Cambria Math" panose="02040503050406030204" pitchFamily="18" charset="0"/>
                          </a:rPr>
                          <m:t>0</m:t>
                        </m:r>
                      </m:sub>
                    </m:sSub>
                  </m:oMath>
                </a14:m>
                <a:r>
                  <a:rPr lang="en-FR" sz="2800" dirty="0">
                    <a:solidFill>
                      <a:schemeClr val="dk2"/>
                    </a:solidFill>
                    <a:latin typeface="Cambria Math" panose="02040503050406030204" pitchFamily="18" charset="0"/>
                  </a:rPr>
                  <a:t>+</a:t>
                </a:r>
                <a:r>
                  <a:rPr lang="en-FR" sz="2800" dirty="0">
                    <a:solidFill>
                      <a:schemeClr val="dk2"/>
                    </a:solidFill>
                  </a:rPr>
                  <a:t> </a:t>
                </a:r>
                <a14:m>
                  <m:oMath xmlns:m="http://schemas.openxmlformats.org/officeDocument/2006/math">
                    <m:sSub>
                      <m:sSubPr>
                        <m:ctrlPr>
                          <a:rPr lang="en-FR" sz="2800" i="1">
                            <a:solidFill>
                              <a:schemeClr val="dk2"/>
                            </a:solidFill>
                            <a:latin typeface="Cambria Math" panose="02040503050406030204" pitchFamily="18" charset="0"/>
                          </a:rPr>
                        </m:ctrlPr>
                      </m:sSubPr>
                      <m:e>
                        <m:r>
                          <a:rPr lang="en-FR" sz="2800" i="1">
                            <a:solidFill>
                              <a:schemeClr val="dk2"/>
                            </a:solidFill>
                            <a:latin typeface="Cambria Math" panose="02040503050406030204" pitchFamily="18" charset="0"/>
                          </a:rPr>
                          <m:t>𝛿</m:t>
                        </m:r>
                      </m:e>
                      <m:sub>
                        <m:r>
                          <a:rPr lang="fr-FR" sz="2800" i="1">
                            <a:solidFill>
                              <a:schemeClr val="dk2"/>
                            </a:solidFill>
                            <a:latin typeface="Cambria Math" panose="02040503050406030204" pitchFamily="18" charset="0"/>
                          </a:rPr>
                          <m:t>1</m:t>
                        </m:r>
                      </m:sub>
                    </m:sSub>
                    <m:r>
                      <m:rPr>
                        <m:sty m:val="p"/>
                      </m:rPr>
                      <a:rPr lang="fr-FR" sz="2800">
                        <a:solidFill>
                          <a:schemeClr val="dk2"/>
                        </a:solidFill>
                        <a:latin typeface="Cambria Math" panose="02040503050406030204" pitchFamily="18" charset="0"/>
                      </a:rPr>
                      <m:t>X</m:t>
                    </m:r>
                    <m:r>
                      <a:rPr lang="en-FR" sz="2800">
                        <a:solidFill>
                          <a:schemeClr val="dk2"/>
                        </a:solidFill>
                        <a:latin typeface="Cambria Math" panose="02040503050406030204" pitchFamily="18" charset="0"/>
                      </a:rPr>
                      <m:t>+</m:t>
                    </m:r>
                    <m:r>
                      <a:rPr lang="en-FR" sz="2800" i="1">
                        <a:solidFill>
                          <a:schemeClr val="dk2"/>
                        </a:solidFill>
                        <a:latin typeface="Cambria Math" panose="02040503050406030204" pitchFamily="18" charset="0"/>
                        <a:ea typeface="Cambria Math" panose="02040503050406030204" pitchFamily="18" charset="0"/>
                      </a:rPr>
                      <m:t>ℇ</m:t>
                    </m:r>
                    <m:r>
                      <a:rPr lang="fr-FR" sz="2800" b="0" i="1" smtClean="0">
                        <a:solidFill>
                          <a:schemeClr val="dk2"/>
                        </a:solidFill>
                        <a:latin typeface="Cambria Math" panose="02040503050406030204" pitchFamily="18" charset="0"/>
                        <a:ea typeface="Cambria Math" panose="02040503050406030204" pitchFamily="18" charset="0"/>
                      </a:rPr>
                      <m:t>.</m:t>
                    </m:r>
                  </m:oMath>
                </a14:m>
                <a:endParaRPr lang="en-FR" sz="2000" dirty="0">
                  <a:solidFill>
                    <a:schemeClr val="dk2"/>
                  </a:solidFill>
                  <a:latin typeface="Cambria Math" panose="02040503050406030204" pitchFamily="18" charset="0"/>
                </a:endParaRPr>
              </a:p>
            </p:txBody>
          </p:sp>
        </mc:Choice>
        <mc:Fallback>
          <p:sp>
            <p:nvSpPr>
              <p:cNvPr id="12" name="TextBox 11">
                <a:extLst>
                  <a:ext uri="{FF2B5EF4-FFF2-40B4-BE49-F238E27FC236}">
                    <a16:creationId xmlns:a16="http://schemas.microsoft.com/office/drawing/2014/main" id="{FF7348F1-7E84-3230-7505-485404116632}"/>
                  </a:ext>
                </a:extLst>
              </p:cNvPr>
              <p:cNvSpPr txBox="1">
                <a:spLocks noRot="1" noChangeAspect="1" noMove="1" noResize="1" noEditPoints="1" noAdjustHandles="1" noChangeArrowheads="1" noChangeShapeType="1" noTextEdit="1"/>
              </p:cNvSpPr>
              <p:nvPr/>
            </p:nvSpPr>
            <p:spPr>
              <a:xfrm>
                <a:off x="-2461816" y="3842786"/>
                <a:ext cx="6097712" cy="556691"/>
              </a:xfrm>
              <a:prstGeom prst="rect">
                <a:avLst/>
              </a:prstGeom>
              <a:blipFill>
                <a:blip r:embed="rId4"/>
                <a:stretch>
                  <a:fillRect t="-4444" b="-28889"/>
                </a:stretch>
              </a:blipFill>
            </p:spPr>
            <p:txBody>
              <a:bodyPr/>
              <a:lstStyle/>
              <a:p>
                <a:r>
                  <a:rPr lang="en-FR">
                    <a:noFill/>
                  </a:rPr>
                  <a:t> </a:t>
                </a:r>
              </a:p>
            </p:txBody>
          </p:sp>
        </mc:Fallback>
      </mc:AlternateContent>
    </p:spTree>
    <p:extLst>
      <p:ext uri="{BB962C8B-B14F-4D97-AF65-F5344CB8AC3E}">
        <p14:creationId xmlns:p14="http://schemas.microsoft.com/office/powerpoint/2010/main" val="1273992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6B26C-7279-D229-E8CE-5A90015C36F6}"/>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40693322-ABD8-A766-42D7-A74C897C1679}"/>
              </a:ext>
            </a:extLst>
          </p:cNvPr>
          <p:cNvSpPr>
            <a:spLocks noGrp="1"/>
          </p:cNvSpPr>
          <p:nvPr>
            <p:ph type="title"/>
          </p:nvPr>
        </p:nvSpPr>
        <p:spPr/>
        <p:txBody>
          <a:bodyPr/>
          <a:lstStyle/>
          <a:p>
            <a:r>
              <a:rPr lang="fr-FR" dirty="0"/>
              <a:t>III. </a:t>
            </a:r>
            <a:r>
              <a:rPr lang="fr-FR" dirty="0" err="1"/>
              <a:t>Results</a:t>
            </a:r>
            <a:endParaRPr lang="fr-FR" dirty="0"/>
          </a:p>
        </p:txBody>
      </p:sp>
    </p:spTree>
    <p:extLst>
      <p:ext uri="{BB962C8B-B14F-4D97-AF65-F5344CB8AC3E}">
        <p14:creationId xmlns:p14="http://schemas.microsoft.com/office/powerpoint/2010/main" val="3089076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graph of a graph with numbers and lines&#10;&#10;Description automatically generated with medium confidence">
            <a:extLst>
              <a:ext uri="{FF2B5EF4-FFF2-40B4-BE49-F238E27FC236}">
                <a16:creationId xmlns:a16="http://schemas.microsoft.com/office/drawing/2014/main" id="{C0FFF7EE-DC69-4D5E-1697-B770A4897122}"/>
              </a:ext>
            </a:extLst>
          </p:cNvPr>
          <p:cNvPicPr>
            <a:picLocks noGrp="1" noChangeAspect="1"/>
          </p:cNvPicPr>
          <p:nvPr>
            <p:ph sz="half" idx="1"/>
          </p:nvPr>
        </p:nvPicPr>
        <p:blipFill>
          <a:blip r:embed="rId2"/>
          <a:stretch>
            <a:fillRect/>
          </a:stretch>
        </p:blipFill>
        <p:spPr>
          <a:xfrm>
            <a:off x="609600" y="1843881"/>
            <a:ext cx="5384800" cy="4038600"/>
          </a:xfrm>
        </p:spPr>
      </p:pic>
      <p:pic>
        <p:nvPicPr>
          <p:cNvPr id="12" name="Content Placeholder 11" descr="A graph with numbers and lines&#10;&#10;Description automatically generated">
            <a:extLst>
              <a:ext uri="{FF2B5EF4-FFF2-40B4-BE49-F238E27FC236}">
                <a16:creationId xmlns:a16="http://schemas.microsoft.com/office/drawing/2014/main" id="{F165FBFF-9642-6BDF-9B16-6C2DE841DFCC}"/>
              </a:ext>
            </a:extLst>
          </p:cNvPr>
          <p:cNvPicPr>
            <a:picLocks noGrp="1" noChangeAspect="1"/>
          </p:cNvPicPr>
          <p:nvPr>
            <p:ph sz="half" idx="2"/>
          </p:nvPr>
        </p:nvPicPr>
        <p:blipFill>
          <a:blip r:embed="rId3"/>
          <a:stretch>
            <a:fillRect/>
          </a:stretch>
        </p:blipFill>
        <p:spPr>
          <a:xfrm>
            <a:off x="6197600" y="1843881"/>
            <a:ext cx="5384800" cy="4038600"/>
          </a:xfrm>
        </p:spPr>
      </p:pic>
      <p:sp>
        <p:nvSpPr>
          <p:cNvPr id="5" name="Titre 4">
            <a:extLst>
              <a:ext uri="{FF2B5EF4-FFF2-40B4-BE49-F238E27FC236}">
                <a16:creationId xmlns:a16="http://schemas.microsoft.com/office/drawing/2014/main" id="{4C702038-89BD-C04C-A169-6F7A588905D5}"/>
              </a:ext>
            </a:extLst>
          </p:cNvPr>
          <p:cNvSpPr>
            <a:spLocks noGrp="1"/>
          </p:cNvSpPr>
          <p:nvPr>
            <p:ph type="title"/>
          </p:nvPr>
        </p:nvSpPr>
        <p:spPr/>
        <p:txBody>
          <a:bodyPr/>
          <a:lstStyle/>
          <a:p>
            <a:r>
              <a:rPr lang="fr-FR" dirty="0"/>
              <a:t>Figure 3 : Time </a:t>
            </a:r>
            <a:r>
              <a:rPr lang="fr-FR" dirty="0" err="1"/>
              <a:t>series</a:t>
            </a:r>
            <a:r>
              <a:rPr lang="fr-FR" dirty="0"/>
              <a:t> of </a:t>
            </a:r>
            <a:r>
              <a:rPr lang="fr-FR" dirty="0" err="1"/>
              <a:t>observed</a:t>
            </a:r>
            <a:r>
              <a:rPr lang="fr-FR" dirty="0"/>
              <a:t> and </a:t>
            </a:r>
            <a:r>
              <a:rPr lang="fr-FR" dirty="0" err="1"/>
              <a:t>fitted</a:t>
            </a:r>
            <a:r>
              <a:rPr lang="fr-FR" dirty="0"/>
              <a:t> </a:t>
            </a:r>
            <a:r>
              <a:rPr lang="fr-FR" dirty="0" err="1"/>
              <a:t>yields</a:t>
            </a:r>
            <a:r>
              <a:rPr lang="fr-FR" dirty="0"/>
              <a:t> and one </a:t>
            </a:r>
            <a:r>
              <a:rPr lang="fr-FR" dirty="0" err="1"/>
              <a:t>month</a:t>
            </a:r>
            <a:r>
              <a:rPr lang="fr-FR" dirty="0"/>
              <a:t> holding for the </a:t>
            </a:r>
            <a:r>
              <a:rPr lang="fr-FR" dirty="0" err="1"/>
              <a:t>two-year</a:t>
            </a:r>
            <a:r>
              <a:rPr lang="fr-FR" dirty="0"/>
              <a:t> bond</a:t>
            </a:r>
          </a:p>
        </p:txBody>
      </p:sp>
      <p:sp>
        <p:nvSpPr>
          <p:cNvPr id="8" name="Espace réservé du contenu 7">
            <a:extLst>
              <a:ext uri="{FF2B5EF4-FFF2-40B4-BE49-F238E27FC236}">
                <a16:creationId xmlns:a16="http://schemas.microsoft.com/office/drawing/2014/main" id="{1104674B-CBAC-A242-8C6F-3118A81BFFE2}"/>
              </a:ext>
            </a:extLst>
          </p:cNvPr>
          <p:cNvSpPr>
            <a:spLocks noGrp="1"/>
          </p:cNvSpPr>
          <p:nvPr>
            <p:ph sz="quarter" idx="14"/>
          </p:nvPr>
        </p:nvSpPr>
        <p:spPr>
          <a:xfrm>
            <a:off x="609599" y="288993"/>
            <a:ext cx="9805988" cy="344488"/>
          </a:xfrm>
        </p:spPr>
        <p:txBody>
          <a:bodyPr/>
          <a:lstStyle/>
          <a:p>
            <a:r>
              <a:rPr lang="fr-FR" dirty="0"/>
              <a:t>III. </a:t>
            </a:r>
            <a:r>
              <a:rPr lang="fr-FR" dirty="0" err="1"/>
              <a:t>Results</a:t>
            </a:r>
            <a:endParaRPr lang="fr-FR" dirty="0"/>
          </a:p>
        </p:txBody>
      </p:sp>
      <p:sp>
        <p:nvSpPr>
          <p:cNvPr id="9" name="Date Placeholder 8">
            <a:extLst>
              <a:ext uri="{FF2B5EF4-FFF2-40B4-BE49-F238E27FC236}">
                <a16:creationId xmlns:a16="http://schemas.microsoft.com/office/drawing/2014/main" id="{7C79AF6F-F8AB-5C46-B0BA-F696C4839B06}"/>
              </a:ext>
            </a:extLst>
          </p:cNvPr>
          <p:cNvSpPr>
            <a:spLocks noGrp="1"/>
          </p:cNvSpPr>
          <p:nvPr>
            <p:ph type="dt" sz="half" idx="10"/>
          </p:nvPr>
        </p:nvSpPr>
        <p:spPr/>
        <p:txBody>
          <a:bodyPr/>
          <a:lstStyle/>
          <a:p>
            <a:r>
              <a:rPr lang="fr-FR"/>
              <a:t>Saturday, February 3, 2024</a:t>
            </a:r>
          </a:p>
        </p:txBody>
      </p:sp>
      <p:sp>
        <p:nvSpPr>
          <p:cNvPr id="10" name="Footer Placeholder 9">
            <a:extLst>
              <a:ext uri="{FF2B5EF4-FFF2-40B4-BE49-F238E27FC236}">
                <a16:creationId xmlns:a16="http://schemas.microsoft.com/office/drawing/2014/main" id="{4D45AA36-A915-7342-7D9C-7BBAB88138C4}"/>
              </a:ext>
            </a:extLst>
          </p:cNvPr>
          <p:cNvSpPr>
            <a:spLocks noGrp="1"/>
          </p:cNvSpPr>
          <p:nvPr>
            <p:ph type="ftr" sz="quarter" idx="11"/>
          </p:nvPr>
        </p:nvSpPr>
        <p:spPr/>
        <p:txBody>
          <a:bodyPr/>
          <a:lstStyle/>
          <a:p>
            <a:r>
              <a:rPr lang="fr-FR"/>
              <a:t>Master 272</a:t>
            </a:r>
          </a:p>
        </p:txBody>
      </p:sp>
      <p:sp>
        <p:nvSpPr>
          <p:cNvPr id="11" name="Slide Number Placeholder 10">
            <a:extLst>
              <a:ext uri="{FF2B5EF4-FFF2-40B4-BE49-F238E27FC236}">
                <a16:creationId xmlns:a16="http://schemas.microsoft.com/office/drawing/2014/main" id="{9441389B-67AE-DD82-C1D0-709888278FD7}"/>
              </a:ext>
            </a:extLst>
          </p:cNvPr>
          <p:cNvSpPr>
            <a:spLocks noGrp="1"/>
          </p:cNvSpPr>
          <p:nvPr>
            <p:ph type="sldNum" sz="quarter" idx="12"/>
          </p:nvPr>
        </p:nvSpPr>
        <p:spPr/>
        <p:txBody>
          <a:bodyPr/>
          <a:lstStyle/>
          <a:p>
            <a:fld id="{0D248C8B-23E7-CC47-8D2E-09B4C05D2B56}" type="slidenum">
              <a:rPr lang="fr-FR" smtClean="0"/>
              <a:t>33</a:t>
            </a:fld>
            <a:endParaRPr lang="fr-FR"/>
          </a:p>
        </p:txBody>
      </p:sp>
    </p:spTree>
    <p:extLst>
      <p:ext uri="{BB962C8B-B14F-4D97-AF65-F5344CB8AC3E}">
        <p14:creationId xmlns:p14="http://schemas.microsoft.com/office/powerpoint/2010/main" val="787637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96900-C1AC-F768-8506-5414DEE603F3}"/>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775C5500-9BD3-AB2F-66CD-C705EA234C97}"/>
              </a:ext>
            </a:extLst>
          </p:cNvPr>
          <p:cNvSpPr>
            <a:spLocks noGrp="1"/>
          </p:cNvSpPr>
          <p:nvPr>
            <p:ph type="title"/>
          </p:nvPr>
        </p:nvSpPr>
        <p:spPr/>
        <p:txBody>
          <a:bodyPr/>
          <a:lstStyle/>
          <a:p>
            <a:r>
              <a:rPr lang="fr-FR" dirty="0"/>
              <a:t>Figure 4 : Time </a:t>
            </a:r>
            <a:r>
              <a:rPr lang="fr-FR" dirty="0" err="1"/>
              <a:t>series</a:t>
            </a:r>
            <a:r>
              <a:rPr lang="fr-FR" dirty="0"/>
              <a:t> of </a:t>
            </a:r>
            <a:r>
              <a:rPr lang="fr-FR" dirty="0" err="1"/>
              <a:t>observed</a:t>
            </a:r>
            <a:r>
              <a:rPr lang="fr-FR" dirty="0"/>
              <a:t> and </a:t>
            </a:r>
            <a:r>
              <a:rPr lang="fr-FR" dirty="0" err="1"/>
              <a:t>fitted</a:t>
            </a:r>
            <a:r>
              <a:rPr lang="fr-FR" dirty="0"/>
              <a:t> </a:t>
            </a:r>
            <a:r>
              <a:rPr lang="fr-FR" dirty="0" err="1"/>
              <a:t>yields</a:t>
            </a:r>
            <a:r>
              <a:rPr lang="fr-FR" dirty="0"/>
              <a:t> and one </a:t>
            </a:r>
            <a:r>
              <a:rPr lang="fr-FR" dirty="0" err="1"/>
              <a:t>month</a:t>
            </a:r>
            <a:r>
              <a:rPr lang="fr-FR" dirty="0"/>
              <a:t> holding for the five-</a:t>
            </a:r>
            <a:r>
              <a:rPr lang="fr-FR" dirty="0" err="1"/>
              <a:t>year</a:t>
            </a:r>
            <a:r>
              <a:rPr lang="fr-FR" dirty="0"/>
              <a:t> bond</a:t>
            </a:r>
          </a:p>
        </p:txBody>
      </p:sp>
      <p:sp>
        <p:nvSpPr>
          <p:cNvPr id="8" name="Espace réservé du contenu 7">
            <a:extLst>
              <a:ext uri="{FF2B5EF4-FFF2-40B4-BE49-F238E27FC236}">
                <a16:creationId xmlns:a16="http://schemas.microsoft.com/office/drawing/2014/main" id="{FA4DF514-5D08-8C6F-CF2F-A6AF215A33E1}"/>
              </a:ext>
            </a:extLst>
          </p:cNvPr>
          <p:cNvSpPr>
            <a:spLocks noGrp="1"/>
          </p:cNvSpPr>
          <p:nvPr>
            <p:ph sz="quarter" idx="14"/>
          </p:nvPr>
        </p:nvSpPr>
        <p:spPr>
          <a:xfrm>
            <a:off x="609599" y="288993"/>
            <a:ext cx="9805988" cy="344488"/>
          </a:xfrm>
        </p:spPr>
        <p:txBody>
          <a:bodyPr/>
          <a:lstStyle/>
          <a:p>
            <a:r>
              <a:rPr lang="fr-FR" dirty="0"/>
              <a:t>III. </a:t>
            </a:r>
            <a:r>
              <a:rPr lang="fr-FR" dirty="0" err="1"/>
              <a:t>Results</a:t>
            </a:r>
            <a:endParaRPr lang="fr-FR" dirty="0"/>
          </a:p>
        </p:txBody>
      </p:sp>
      <p:sp>
        <p:nvSpPr>
          <p:cNvPr id="9" name="Date Placeholder 8">
            <a:extLst>
              <a:ext uri="{FF2B5EF4-FFF2-40B4-BE49-F238E27FC236}">
                <a16:creationId xmlns:a16="http://schemas.microsoft.com/office/drawing/2014/main" id="{ABF5696A-E7E4-88DD-F178-AA270CE9B452}"/>
              </a:ext>
            </a:extLst>
          </p:cNvPr>
          <p:cNvSpPr>
            <a:spLocks noGrp="1"/>
          </p:cNvSpPr>
          <p:nvPr>
            <p:ph type="dt" sz="half" idx="10"/>
          </p:nvPr>
        </p:nvSpPr>
        <p:spPr/>
        <p:txBody>
          <a:bodyPr/>
          <a:lstStyle/>
          <a:p>
            <a:r>
              <a:rPr lang="fr-FR"/>
              <a:t>Saturday, February 3, 2024</a:t>
            </a:r>
          </a:p>
        </p:txBody>
      </p:sp>
      <p:sp>
        <p:nvSpPr>
          <p:cNvPr id="10" name="Footer Placeholder 9">
            <a:extLst>
              <a:ext uri="{FF2B5EF4-FFF2-40B4-BE49-F238E27FC236}">
                <a16:creationId xmlns:a16="http://schemas.microsoft.com/office/drawing/2014/main" id="{B470E244-0848-B150-59D6-4E83D01D2B25}"/>
              </a:ext>
            </a:extLst>
          </p:cNvPr>
          <p:cNvSpPr>
            <a:spLocks noGrp="1"/>
          </p:cNvSpPr>
          <p:nvPr>
            <p:ph type="ftr" sz="quarter" idx="11"/>
          </p:nvPr>
        </p:nvSpPr>
        <p:spPr/>
        <p:txBody>
          <a:bodyPr/>
          <a:lstStyle/>
          <a:p>
            <a:r>
              <a:rPr lang="fr-FR"/>
              <a:t>Master 272</a:t>
            </a:r>
          </a:p>
        </p:txBody>
      </p:sp>
      <p:sp>
        <p:nvSpPr>
          <p:cNvPr id="11" name="Slide Number Placeholder 10">
            <a:extLst>
              <a:ext uri="{FF2B5EF4-FFF2-40B4-BE49-F238E27FC236}">
                <a16:creationId xmlns:a16="http://schemas.microsoft.com/office/drawing/2014/main" id="{566951EF-DDDB-1950-0F66-59913D73D36A}"/>
              </a:ext>
            </a:extLst>
          </p:cNvPr>
          <p:cNvSpPr>
            <a:spLocks noGrp="1"/>
          </p:cNvSpPr>
          <p:nvPr>
            <p:ph type="sldNum" sz="quarter" idx="12"/>
          </p:nvPr>
        </p:nvSpPr>
        <p:spPr/>
        <p:txBody>
          <a:bodyPr/>
          <a:lstStyle/>
          <a:p>
            <a:fld id="{0D248C8B-23E7-CC47-8D2E-09B4C05D2B56}" type="slidenum">
              <a:rPr lang="fr-FR" smtClean="0"/>
              <a:t>34</a:t>
            </a:fld>
            <a:endParaRPr lang="fr-FR"/>
          </a:p>
        </p:txBody>
      </p:sp>
      <p:pic>
        <p:nvPicPr>
          <p:cNvPr id="7" name="Content Placeholder 6" descr="A graph of green orange and blue lines&#10;&#10;Description automatically generated">
            <a:extLst>
              <a:ext uri="{FF2B5EF4-FFF2-40B4-BE49-F238E27FC236}">
                <a16:creationId xmlns:a16="http://schemas.microsoft.com/office/drawing/2014/main" id="{D77CCB91-6879-FA8C-BD5B-09C538FF72A5}"/>
              </a:ext>
            </a:extLst>
          </p:cNvPr>
          <p:cNvPicPr>
            <a:picLocks noGrp="1" noChangeAspect="1"/>
          </p:cNvPicPr>
          <p:nvPr>
            <p:ph sz="half" idx="1"/>
          </p:nvPr>
        </p:nvPicPr>
        <p:blipFill>
          <a:blip r:embed="rId2"/>
          <a:stretch>
            <a:fillRect/>
          </a:stretch>
        </p:blipFill>
        <p:spPr>
          <a:xfrm>
            <a:off x="609600" y="1843881"/>
            <a:ext cx="5384800" cy="4038600"/>
          </a:xfrm>
        </p:spPr>
      </p:pic>
      <p:pic>
        <p:nvPicPr>
          <p:cNvPr id="16" name="Content Placeholder 15" descr="A graph with orange and blue lines&#10;&#10;Description automatically generated">
            <a:extLst>
              <a:ext uri="{FF2B5EF4-FFF2-40B4-BE49-F238E27FC236}">
                <a16:creationId xmlns:a16="http://schemas.microsoft.com/office/drawing/2014/main" id="{29B0A424-65B2-C536-738C-8007733E0E1E}"/>
              </a:ext>
            </a:extLst>
          </p:cNvPr>
          <p:cNvPicPr>
            <a:picLocks noGrp="1" noChangeAspect="1"/>
          </p:cNvPicPr>
          <p:nvPr>
            <p:ph sz="half" idx="2"/>
          </p:nvPr>
        </p:nvPicPr>
        <p:blipFill>
          <a:blip r:embed="rId3"/>
          <a:stretch>
            <a:fillRect/>
          </a:stretch>
        </p:blipFill>
        <p:spPr>
          <a:xfrm>
            <a:off x="6197600" y="1843881"/>
            <a:ext cx="5384800" cy="4038600"/>
          </a:xfrm>
        </p:spPr>
      </p:pic>
    </p:spTree>
    <p:extLst>
      <p:ext uri="{BB962C8B-B14F-4D97-AF65-F5344CB8AC3E}">
        <p14:creationId xmlns:p14="http://schemas.microsoft.com/office/powerpoint/2010/main" val="3637834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01B2F-62C6-7EEB-F77E-E7DF927328F2}"/>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A545FB67-BA70-2954-77EC-666651AB6843}"/>
              </a:ext>
            </a:extLst>
          </p:cNvPr>
          <p:cNvSpPr>
            <a:spLocks noGrp="1"/>
          </p:cNvSpPr>
          <p:nvPr>
            <p:ph type="title"/>
          </p:nvPr>
        </p:nvSpPr>
        <p:spPr/>
        <p:txBody>
          <a:bodyPr/>
          <a:lstStyle/>
          <a:p>
            <a:r>
              <a:rPr lang="fr-FR" dirty="0"/>
              <a:t>Figure 5 : Time </a:t>
            </a:r>
            <a:r>
              <a:rPr lang="fr-FR" dirty="0" err="1"/>
              <a:t>series</a:t>
            </a:r>
            <a:r>
              <a:rPr lang="fr-FR" dirty="0"/>
              <a:t> of </a:t>
            </a:r>
            <a:r>
              <a:rPr lang="fr-FR" dirty="0" err="1"/>
              <a:t>observed</a:t>
            </a:r>
            <a:r>
              <a:rPr lang="fr-FR" dirty="0"/>
              <a:t> and </a:t>
            </a:r>
            <a:r>
              <a:rPr lang="fr-FR" dirty="0" err="1"/>
              <a:t>fitted</a:t>
            </a:r>
            <a:r>
              <a:rPr lang="fr-FR" dirty="0"/>
              <a:t> </a:t>
            </a:r>
            <a:r>
              <a:rPr lang="fr-FR" dirty="0" err="1"/>
              <a:t>yields</a:t>
            </a:r>
            <a:r>
              <a:rPr lang="fr-FR" dirty="0"/>
              <a:t> and one </a:t>
            </a:r>
            <a:r>
              <a:rPr lang="fr-FR" dirty="0" err="1"/>
              <a:t>month</a:t>
            </a:r>
            <a:r>
              <a:rPr lang="fr-FR" dirty="0"/>
              <a:t> holding for the </a:t>
            </a:r>
            <a:r>
              <a:rPr lang="fr-FR" dirty="0" err="1"/>
              <a:t>ten-year</a:t>
            </a:r>
            <a:r>
              <a:rPr lang="fr-FR" dirty="0"/>
              <a:t> bond</a:t>
            </a:r>
          </a:p>
        </p:txBody>
      </p:sp>
      <p:sp>
        <p:nvSpPr>
          <p:cNvPr id="8" name="Espace réservé du contenu 7">
            <a:extLst>
              <a:ext uri="{FF2B5EF4-FFF2-40B4-BE49-F238E27FC236}">
                <a16:creationId xmlns:a16="http://schemas.microsoft.com/office/drawing/2014/main" id="{AF09549B-80A7-1427-0F68-5974CCB6B282}"/>
              </a:ext>
            </a:extLst>
          </p:cNvPr>
          <p:cNvSpPr>
            <a:spLocks noGrp="1"/>
          </p:cNvSpPr>
          <p:nvPr>
            <p:ph sz="quarter" idx="14"/>
          </p:nvPr>
        </p:nvSpPr>
        <p:spPr/>
        <p:txBody>
          <a:bodyPr/>
          <a:lstStyle/>
          <a:p>
            <a:r>
              <a:rPr lang="fr-FR" dirty="0"/>
              <a:t>III. </a:t>
            </a:r>
            <a:r>
              <a:rPr lang="fr-FR" dirty="0" err="1"/>
              <a:t>Results</a:t>
            </a:r>
            <a:endParaRPr lang="fr-FR" dirty="0"/>
          </a:p>
        </p:txBody>
      </p:sp>
      <p:sp>
        <p:nvSpPr>
          <p:cNvPr id="9" name="Date Placeholder 8">
            <a:extLst>
              <a:ext uri="{FF2B5EF4-FFF2-40B4-BE49-F238E27FC236}">
                <a16:creationId xmlns:a16="http://schemas.microsoft.com/office/drawing/2014/main" id="{A89732B5-D7C6-EA8A-62FC-A86283983111}"/>
              </a:ext>
            </a:extLst>
          </p:cNvPr>
          <p:cNvSpPr>
            <a:spLocks noGrp="1"/>
          </p:cNvSpPr>
          <p:nvPr>
            <p:ph type="dt" sz="half" idx="10"/>
          </p:nvPr>
        </p:nvSpPr>
        <p:spPr/>
        <p:txBody>
          <a:bodyPr/>
          <a:lstStyle/>
          <a:p>
            <a:r>
              <a:rPr lang="fr-FR"/>
              <a:t>Saturday, February 3, 2024</a:t>
            </a:r>
          </a:p>
        </p:txBody>
      </p:sp>
      <p:sp>
        <p:nvSpPr>
          <p:cNvPr id="10" name="Footer Placeholder 9">
            <a:extLst>
              <a:ext uri="{FF2B5EF4-FFF2-40B4-BE49-F238E27FC236}">
                <a16:creationId xmlns:a16="http://schemas.microsoft.com/office/drawing/2014/main" id="{8EA30EDD-1EB0-B08A-DDF6-74D230D24F91}"/>
              </a:ext>
            </a:extLst>
          </p:cNvPr>
          <p:cNvSpPr>
            <a:spLocks noGrp="1"/>
          </p:cNvSpPr>
          <p:nvPr>
            <p:ph type="ftr" sz="quarter" idx="11"/>
          </p:nvPr>
        </p:nvSpPr>
        <p:spPr/>
        <p:txBody>
          <a:bodyPr/>
          <a:lstStyle/>
          <a:p>
            <a:r>
              <a:rPr lang="fr-FR"/>
              <a:t>Master 272</a:t>
            </a:r>
          </a:p>
        </p:txBody>
      </p:sp>
      <p:sp>
        <p:nvSpPr>
          <p:cNvPr id="11" name="Slide Number Placeholder 10">
            <a:extLst>
              <a:ext uri="{FF2B5EF4-FFF2-40B4-BE49-F238E27FC236}">
                <a16:creationId xmlns:a16="http://schemas.microsoft.com/office/drawing/2014/main" id="{813D4A80-E232-FB7D-FDAE-F76F7AA124A6}"/>
              </a:ext>
            </a:extLst>
          </p:cNvPr>
          <p:cNvSpPr>
            <a:spLocks noGrp="1"/>
          </p:cNvSpPr>
          <p:nvPr>
            <p:ph type="sldNum" sz="quarter" idx="12"/>
          </p:nvPr>
        </p:nvSpPr>
        <p:spPr/>
        <p:txBody>
          <a:bodyPr/>
          <a:lstStyle/>
          <a:p>
            <a:fld id="{0D248C8B-23E7-CC47-8D2E-09B4C05D2B56}" type="slidenum">
              <a:rPr lang="fr-FR" smtClean="0"/>
              <a:t>35</a:t>
            </a:fld>
            <a:endParaRPr lang="fr-FR"/>
          </a:p>
        </p:txBody>
      </p:sp>
      <p:pic>
        <p:nvPicPr>
          <p:cNvPr id="7" name="Content Placeholder 6" descr="A graph of green and orange lines&#10;&#10;Description automatically generated">
            <a:extLst>
              <a:ext uri="{FF2B5EF4-FFF2-40B4-BE49-F238E27FC236}">
                <a16:creationId xmlns:a16="http://schemas.microsoft.com/office/drawing/2014/main" id="{57E5BB19-ACFA-2D26-ABED-57B60F1648E0}"/>
              </a:ext>
            </a:extLst>
          </p:cNvPr>
          <p:cNvPicPr>
            <a:picLocks noGrp="1" noChangeAspect="1"/>
          </p:cNvPicPr>
          <p:nvPr>
            <p:ph sz="half" idx="1"/>
          </p:nvPr>
        </p:nvPicPr>
        <p:blipFill>
          <a:blip r:embed="rId2"/>
          <a:stretch>
            <a:fillRect/>
          </a:stretch>
        </p:blipFill>
        <p:spPr>
          <a:xfrm>
            <a:off x="609600" y="1843881"/>
            <a:ext cx="5384800" cy="4038600"/>
          </a:xfrm>
        </p:spPr>
      </p:pic>
      <p:pic>
        <p:nvPicPr>
          <p:cNvPr id="16" name="Content Placeholder 15" descr="A graph with orange and blue lines&#10;&#10;Description automatically generated">
            <a:extLst>
              <a:ext uri="{FF2B5EF4-FFF2-40B4-BE49-F238E27FC236}">
                <a16:creationId xmlns:a16="http://schemas.microsoft.com/office/drawing/2014/main" id="{5016DF3A-DDE6-AA5C-8B5D-B43835A8BFF1}"/>
              </a:ext>
            </a:extLst>
          </p:cNvPr>
          <p:cNvPicPr>
            <a:picLocks noGrp="1" noChangeAspect="1"/>
          </p:cNvPicPr>
          <p:nvPr>
            <p:ph sz="half" idx="2"/>
          </p:nvPr>
        </p:nvPicPr>
        <p:blipFill>
          <a:blip r:embed="rId3"/>
          <a:stretch>
            <a:fillRect/>
          </a:stretch>
        </p:blipFill>
        <p:spPr>
          <a:xfrm>
            <a:off x="6197600" y="1843881"/>
            <a:ext cx="5384800" cy="4038600"/>
          </a:xfrm>
        </p:spPr>
      </p:pic>
    </p:spTree>
    <p:extLst>
      <p:ext uri="{BB962C8B-B14F-4D97-AF65-F5344CB8AC3E}">
        <p14:creationId xmlns:p14="http://schemas.microsoft.com/office/powerpoint/2010/main" val="2772512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E7D37-0BD6-C533-80C4-C957BF7FA67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593D9FD-26D8-E21A-CEE5-7FB8CF84C4D0}"/>
              </a:ext>
            </a:extLst>
          </p:cNvPr>
          <p:cNvSpPr>
            <a:spLocks noGrp="1"/>
          </p:cNvSpPr>
          <p:nvPr>
            <p:ph type="body" sz="half" idx="2"/>
          </p:nvPr>
        </p:nvSpPr>
        <p:spPr/>
        <p:txBody>
          <a:bodyPr/>
          <a:lstStyle/>
          <a:p>
            <a:r>
              <a:rPr lang="en-GB" dirty="0"/>
              <a:t>This table depicts characteristics of yield pricing errors and yield pricing errors </a:t>
            </a:r>
            <a:r>
              <a:rPr lang="en-GB" dirty="0" err="1"/>
              <a:t>accross</a:t>
            </a:r>
            <a:r>
              <a:rPr lang="en-GB" dirty="0"/>
              <a:t> maturities</a:t>
            </a:r>
            <a:endParaRPr lang="en-FR" dirty="0"/>
          </a:p>
        </p:txBody>
      </p:sp>
      <p:sp>
        <p:nvSpPr>
          <p:cNvPr id="3" name="Date Placeholder 2">
            <a:extLst>
              <a:ext uri="{FF2B5EF4-FFF2-40B4-BE49-F238E27FC236}">
                <a16:creationId xmlns:a16="http://schemas.microsoft.com/office/drawing/2014/main" id="{12599EB3-1073-58D7-8156-8BF8A9BB1CA0}"/>
              </a:ext>
            </a:extLst>
          </p:cNvPr>
          <p:cNvSpPr>
            <a:spLocks noGrp="1"/>
          </p:cNvSpPr>
          <p:nvPr>
            <p:ph type="dt" sz="half" idx="10"/>
          </p:nvPr>
        </p:nvSpPr>
        <p:spPr/>
        <p:txBody>
          <a:bodyPr/>
          <a:lstStyle/>
          <a:p>
            <a:r>
              <a:rPr lang="fr-FR"/>
              <a:t>Saturday, February 3, 2024</a:t>
            </a:r>
          </a:p>
        </p:txBody>
      </p:sp>
      <p:sp>
        <p:nvSpPr>
          <p:cNvPr id="4" name="Footer Placeholder 3">
            <a:extLst>
              <a:ext uri="{FF2B5EF4-FFF2-40B4-BE49-F238E27FC236}">
                <a16:creationId xmlns:a16="http://schemas.microsoft.com/office/drawing/2014/main" id="{C8A96845-E764-07C9-EA14-22E9279CF9BA}"/>
              </a:ext>
            </a:extLst>
          </p:cNvPr>
          <p:cNvSpPr>
            <a:spLocks noGrp="1"/>
          </p:cNvSpPr>
          <p:nvPr>
            <p:ph type="ftr" sz="quarter" idx="11"/>
          </p:nvPr>
        </p:nvSpPr>
        <p:spPr/>
        <p:txBody>
          <a:bodyPr/>
          <a:lstStyle/>
          <a:p>
            <a:r>
              <a:rPr lang="fr-FR"/>
              <a:t>Master 272</a:t>
            </a:r>
          </a:p>
        </p:txBody>
      </p:sp>
      <p:sp>
        <p:nvSpPr>
          <p:cNvPr id="5" name="Slide Number Placeholder 4">
            <a:extLst>
              <a:ext uri="{FF2B5EF4-FFF2-40B4-BE49-F238E27FC236}">
                <a16:creationId xmlns:a16="http://schemas.microsoft.com/office/drawing/2014/main" id="{B84C78A8-3E29-695D-24A0-7AF0B18349FC}"/>
              </a:ext>
            </a:extLst>
          </p:cNvPr>
          <p:cNvSpPr>
            <a:spLocks noGrp="1"/>
          </p:cNvSpPr>
          <p:nvPr>
            <p:ph type="sldNum" sz="quarter" idx="12"/>
          </p:nvPr>
        </p:nvSpPr>
        <p:spPr/>
        <p:txBody>
          <a:bodyPr/>
          <a:lstStyle/>
          <a:p>
            <a:fld id="{0D248C8B-23E7-CC47-8D2E-09B4C05D2B56}" type="slidenum">
              <a:rPr lang="fr-FR" smtClean="0"/>
              <a:t>36</a:t>
            </a:fld>
            <a:endParaRPr lang="fr-FR"/>
          </a:p>
        </p:txBody>
      </p:sp>
      <p:pic>
        <p:nvPicPr>
          <p:cNvPr id="12" name="Picture Placeholder 11" descr="A table with numbers and symbols&#10;&#10;Description automatically generated">
            <a:extLst>
              <a:ext uri="{FF2B5EF4-FFF2-40B4-BE49-F238E27FC236}">
                <a16:creationId xmlns:a16="http://schemas.microsoft.com/office/drawing/2014/main" id="{05D91715-A9BF-DA52-E655-FC234B680CBF}"/>
              </a:ext>
            </a:extLst>
          </p:cNvPr>
          <p:cNvPicPr>
            <a:picLocks noGrp="1" noChangeAspect="1"/>
          </p:cNvPicPr>
          <p:nvPr>
            <p:ph type="pic" sz="quarter" idx="13"/>
          </p:nvPr>
        </p:nvPicPr>
        <p:blipFill rotWithShape="1">
          <a:blip r:embed="rId2"/>
          <a:srcRect/>
          <a:stretch/>
        </p:blipFill>
        <p:spPr>
          <a:xfrm>
            <a:off x="3510309" y="1282615"/>
            <a:ext cx="5486400" cy="3908171"/>
          </a:xfrm>
        </p:spPr>
      </p:pic>
      <p:sp>
        <p:nvSpPr>
          <p:cNvPr id="7" name="Title 6">
            <a:extLst>
              <a:ext uri="{FF2B5EF4-FFF2-40B4-BE49-F238E27FC236}">
                <a16:creationId xmlns:a16="http://schemas.microsoft.com/office/drawing/2014/main" id="{113966CC-847C-19C0-402A-B034DF22EDE8}"/>
              </a:ext>
            </a:extLst>
          </p:cNvPr>
          <p:cNvSpPr>
            <a:spLocks noGrp="1"/>
          </p:cNvSpPr>
          <p:nvPr>
            <p:ph type="title"/>
          </p:nvPr>
        </p:nvSpPr>
        <p:spPr/>
        <p:txBody>
          <a:bodyPr/>
          <a:lstStyle/>
          <a:p>
            <a:r>
              <a:rPr lang="en-GB" dirty="0"/>
              <a:t>Table 6: Return pricing errors vs. Yield pricing errors</a:t>
            </a:r>
            <a:endParaRPr lang="en-FR" dirty="0"/>
          </a:p>
        </p:txBody>
      </p:sp>
      <p:sp>
        <p:nvSpPr>
          <p:cNvPr id="8" name="Content Placeholder 7">
            <a:extLst>
              <a:ext uri="{FF2B5EF4-FFF2-40B4-BE49-F238E27FC236}">
                <a16:creationId xmlns:a16="http://schemas.microsoft.com/office/drawing/2014/main" id="{57D4DF9D-B795-B710-7E48-FBC1BB0C424E}"/>
              </a:ext>
            </a:extLst>
          </p:cNvPr>
          <p:cNvSpPr>
            <a:spLocks noGrp="1"/>
          </p:cNvSpPr>
          <p:nvPr>
            <p:ph sz="quarter" idx="14"/>
          </p:nvPr>
        </p:nvSpPr>
        <p:spPr/>
        <p:txBody>
          <a:bodyPr/>
          <a:lstStyle/>
          <a:p>
            <a:r>
              <a:rPr lang="en-GB" dirty="0"/>
              <a:t>III. Results</a:t>
            </a:r>
            <a:endParaRPr lang="en-FR" dirty="0"/>
          </a:p>
        </p:txBody>
      </p:sp>
    </p:spTree>
    <p:extLst>
      <p:ext uri="{BB962C8B-B14F-4D97-AF65-F5344CB8AC3E}">
        <p14:creationId xmlns:p14="http://schemas.microsoft.com/office/powerpoint/2010/main" val="3085344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0686CF-84C3-FCED-0109-3DF6A07B2E84}"/>
              </a:ext>
            </a:extLst>
          </p:cNvPr>
          <p:cNvSpPr>
            <a:spLocks noGrp="1"/>
          </p:cNvSpPr>
          <p:nvPr>
            <p:ph type="body" idx="1"/>
          </p:nvPr>
        </p:nvSpPr>
        <p:spPr>
          <a:xfrm>
            <a:off x="550069" y="943350"/>
            <a:ext cx="5386917" cy="639762"/>
          </a:xfrm>
        </p:spPr>
        <p:txBody>
          <a:bodyPr/>
          <a:lstStyle/>
          <a:p>
            <a:pPr algn="ctr">
              <a:spcBef>
                <a:spcPct val="0"/>
              </a:spcBef>
            </a:pPr>
            <a:r>
              <a:rPr lang="en-GB" sz="1800" dirty="0">
                <a:solidFill>
                  <a:srgbClr val="2F4486"/>
                </a:solidFill>
                <a:latin typeface="Bookman Old Style" panose="02050604050505020204" pitchFamily="18" charset="0"/>
              </a:rPr>
              <a:t>Figure 6 : Average yields</a:t>
            </a:r>
            <a:endParaRPr lang="en-FR" sz="1800" dirty="0">
              <a:solidFill>
                <a:srgbClr val="2F4486"/>
              </a:solidFill>
              <a:latin typeface="Bookman Old Style" panose="02050604050505020204" pitchFamily="18" charset="0"/>
            </a:endParaRPr>
          </a:p>
        </p:txBody>
      </p:sp>
      <p:sp>
        <p:nvSpPr>
          <p:cNvPr id="4" name="Text Placeholder 3">
            <a:extLst>
              <a:ext uri="{FF2B5EF4-FFF2-40B4-BE49-F238E27FC236}">
                <a16:creationId xmlns:a16="http://schemas.microsoft.com/office/drawing/2014/main" id="{9FC829DD-4A32-0FE5-4474-821395998B41}"/>
              </a:ext>
            </a:extLst>
          </p:cNvPr>
          <p:cNvSpPr>
            <a:spLocks noGrp="1"/>
          </p:cNvSpPr>
          <p:nvPr>
            <p:ph type="body" sz="quarter" idx="3"/>
          </p:nvPr>
        </p:nvSpPr>
        <p:spPr>
          <a:xfrm>
            <a:off x="6096000" y="1027423"/>
            <a:ext cx="5389033" cy="639762"/>
          </a:xfrm>
        </p:spPr>
        <p:txBody>
          <a:bodyPr/>
          <a:lstStyle/>
          <a:p>
            <a:pPr algn="ctr">
              <a:spcBef>
                <a:spcPct val="0"/>
              </a:spcBef>
            </a:pPr>
            <a:r>
              <a:rPr lang="en-GB" sz="1800" dirty="0">
                <a:solidFill>
                  <a:srgbClr val="2F4486"/>
                </a:solidFill>
                <a:latin typeface="Bookman Old Style" panose="02050604050505020204" pitchFamily="18" charset="0"/>
              </a:rPr>
              <a:t>Figure 7 : Unconditional standard deviation of yields</a:t>
            </a:r>
            <a:endParaRPr lang="en-FR" sz="1800" dirty="0">
              <a:solidFill>
                <a:srgbClr val="2F4486"/>
              </a:solidFill>
              <a:latin typeface="Bookman Old Style" panose="02050604050505020204" pitchFamily="18" charset="0"/>
            </a:endParaRPr>
          </a:p>
        </p:txBody>
      </p:sp>
      <p:sp>
        <p:nvSpPr>
          <p:cNvPr id="5" name="Date Placeholder 4">
            <a:extLst>
              <a:ext uri="{FF2B5EF4-FFF2-40B4-BE49-F238E27FC236}">
                <a16:creationId xmlns:a16="http://schemas.microsoft.com/office/drawing/2014/main" id="{A1727C17-06C8-73BE-BF30-74D0E779D2D7}"/>
              </a:ext>
            </a:extLst>
          </p:cNvPr>
          <p:cNvSpPr>
            <a:spLocks noGrp="1"/>
          </p:cNvSpPr>
          <p:nvPr>
            <p:ph type="dt" sz="half" idx="10"/>
          </p:nvPr>
        </p:nvSpPr>
        <p:spPr/>
        <p:txBody>
          <a:bodyPr/>
          <a:lstStyle/>
          <a:p>
            <a:r>
              <a:rPr lang="fr-FR"/>
              <a:t>Saturday, February 3, 2024</a:t>
            </a:r>
          </a:p>
        </p:txBody>
      </p:sp>
      <p:sp>
        <p:nvSpPr>
          <p:cNvPr id="6" name="Footer Placeholder 5">
            <a:extLst>
              <a:ext uri="{FF2B5EF4-FFF2-40B4-BE49-F238E27FC236}">
                <a16:creationId xmlns:a16="http://schemas.microsoft.com/office/drawing/2014/main" id="{9A78B546-A388-4F65-4F80-2E2CE344C96D}"/>
              </a:ext>
            </a:extLst>
          </p:cNvPr>
          <p:cNvSpPr>
            <a:spLocks noGrp="1"/>
          </p:cNvSpPr>
          <p:nvPr>
            <p:ph type="ftr" sz="quarter" idx="11"/>
          </p:nvPr>
        </p:nvSpPr>
        <p:spPr/>
        <p:txBody>
          <a:bodyPr/>
          <a:lstStyle/>
          <a:p>
            <a:r>
              <a:rPr lang="fr-FR"/>
              <a:t>Master 272</a:t>
            </a:r>
          </a:p>
        </p:txBody>
      </p:sp>
      <p:sp>
        <p:nvSpPr>
          <p:cNvPr id="7" name="Slide Number Placeholder 6">
            <a:extLst>
              <a:ext uri="{FF2B5EF4-FFF2-40B4-BE49-F238E27FC236}">
                <a16:creationId xmlns:a16="http://schemas.microsoft.com/office/drawing/2014/main" id="{4606F0CB-0E98-FEBB-B3FA-1C011983B235}"/>
              </a:ext>
            </a:extLst>
          </p:cNvPr>
          <p:cNvSpPr>
            <a:spLocks noGrp="1"/>
          </p:cNvSpPr>
          <p:nvPr>
            <p:ph type="sldNum" sz="quarter" idx="12"/>
          </p:nvPr>
        </p:nvSpPr>
        <p:spPr/>
        <p:txBody>
          <a:bodyPr/>
          <a:lstStyle/>
          <a:p>
            <a:fld id="{0D248C8B-23E7-CC47-8D2E-09B4C05D2B56}" type="slidenum">
              <a:rPr lang="fr-FR" smtClean="0"/>
              <a:t>37</a:t>
            </a:fld>
            <a:endParaRPr lang="fr-FR"/>
          </a:p>
        </p:txBody>
      </p:sp>
      <p:pic>
        <p:nvPicPr>
          <p:cNvPr id="11" name="Content Placeholder 6" descr="A graph with a line and a blue line&#10;&#10;Description automatically generated">
            <a:extLst>
              <a:ext uri="{FF2B5EF4-FFF2-40B4-BE49-F238E27FC236}">
                <a16:creationId xmlns:a16="http://schemas.microsoft.com/office/drawing/2014/main" id="{1282C99F-5C58-5222-6595-76803264B9C4}"/>
              </a:ext>
            </a:extLst>
          </p:cNvPr>
          <p:cNvPicPr>
            <a:picLocks noGrp="1" noChangeAspect="1"/>
          </p:cNvPicPr>
          <p:nvPr>
            <p:ph sz="half" idx="2"/>
          </p:nvPr>
        </p:nvPicPr>
        <p:blipFill>
          <a:blip r:embed="rId2"/>
          <a:stretch>
            <a:fillRect/>
          </a:stretch>
        </p:blipFill>
        <p:spPr>
          <a:xfrm>
            <a:off x="668602" y="1893049"/>
            <a:ext cx="5644152" cy="4233114"/>
          </a:xfrm>
        </p:spPr>
      </p:pic>
      <p:pic>
        <p:nvPicPr>
          <p:cNvPr id="12" name="Content Placeholder 15" descr="A graph with lines and numbers&#10;&#10;Description automatically generated">
            <a:extLst>
              <a:ext uri="{FF2B5EF4-FFF2-40B4-BE49-F238E27FC236}">
                <a16:creationId xmlns:a16="http://schemas.microsoft.com/office/drawing/2014/main" id="{6998A0FA-A994-C9D5-AE80-56507BB2E738}"/>
              </a:ext>
            </a:extLst>
          </p:cNvPr>
          <p:cNvPicPr>
            <a:picLocks noGrp="1" noChangeAspect="1"/>
          </p:cNvPicPr>
          <p:nvPr>
            <p:ph sz="quarter" idx="13"/>
          </p:nvPr>
        </p:nvPicPr>
        <p:blipFill>
          <a:blip r:embed="rId3"/>
          <a:stretch>
            <a:fillRect/>
          </a:stretch>
        </p:blipFill>
        <p:spPr>
          <a:xfrm>
            <a:off x="5877659" y="1893049"/>
            <a:ext cx="5644152" cy="4233114"/>
          </a:xfrm>
        </p:spPr>
      </p:pic>
      <p:sp>
        <p:nvSpPr>
          <p:cNvPr id="9" name="Content Placeholder 7">
            <a:extLst>
              <a:ext uri="{FF2B5EF4-FFF2-40B4-BE49-F238E27FC236}">
                <a16:creationId xmlns:a16="http://schemas.microsoft.com/office/drawing/2014/main" id="{DB876C24-EEBA-8E69-E12F-23C101DB5D7F}"/>
              </a:ext>
            </a:extLst>
          </p:cNvPr>
          <p:cNvSpPr>
            <a:spLocks noGrp="1"/>
          </p:cNvSpPr>
          <p:nvPr>
            <p:ph sz="quarter" idx="14"/>
          </p:nvPr>
        </p:nvSpPr>
        <p:spPr/>
        <p:txBody>
          <a:bodyPr/>
          <a:lstStyle/>
          <a:p>
            <a:r>
              <a:rPr lang="en-GB" dirty="0"/>
              <a:t>III. Results</a:t>
            </a:r>
            <a:endParaRPr lang="en-FR" dirty="0"/>
          </a:p>
        </p:txBody>
      </p:sp>
    </p:spTree>
    <p:extLst>
      <p:ext uri="{BB962C8B-B14F-4D97-AF65-F5344CB8AC3E}">
        <p14:creationId xmlns:p14="http://schemas.microsoft.com/office/powerpoint/2010/main" val="3875230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9741B-B3CF-1197-0580-72386205576E}"/>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4E8159F3-87F8-7B64-CB4C-6BDED771295F}"/>
              </a:ext>
            </a:extLst>
          </p:cNvPr>
          <p:cNvSpPr>
            <a:spLocks noGrp="1"/>
          </p:cNvSpPr>
          <p:nvPr>
            <p:ph type="dt" sz="half" idx="10"/>
          </p:nvPr>
        </p:nvSpPr>
        <p:spPr/>
        <p:txBody>
          <a:bodyPr/>
          <a:lstStyle/>
          <a:p>
            <a:r>
              <a:rPr lang="fr-FR"/>
              <a:t>Saturday, February 3, 2024</a:t>
            </a:r>
          </a:p>
        </p:txBody>
      </p:sp>
      <p:sp>
        <p:nvSpPr>
          <p:cNvPr id="3" name="Footer Placeholder 2">
            <a:extLst>
              <a:ext uri="{FF2B5EF4-FFF2-40B4-BE49-F238E27FC236}">
                <a16:creationId xmlns:a16="http://schemas.microsoft.com/office/drawing/2014/main" id="{FA049512-FF9E-352F-991A-F47C9BD1697F}"/>
              </a:ext>
            </a:extLst>
          </p:cNvPr>
          <p:cNvSpPr>
            <a:spLocks noGrp="1"/>
          </p:cNvSpPr>
          <p:nvPr>
            <p:ph type="ftr" sz="quarter" idx="11"/>
          </p:nvPr>
        </p:nvSpPr>
        <p:spPr/>
        <p:txBody>
          <a:bodyPr/>
          <a:lstStyle/>
          <a:p>
            <a:r>
              <a:rPr lang="fr-FR"/>
              <a:t>Master 272</a:t>
            </a:r>
          </a:p>
        </p:txBody>
      </p:sp>
      <p:sp>
        <p:nvSpPr>
          <p:cNvPr id="4" name="Slide Number Placeholder 3">
            <a:extLst>
              <a:ext uri="{FF2B5EF4-FFF2-40B4-BE49-F238E27FC236}">
                <a16:creationId xmlns:a16="http://schemas.microsoft.com/office/drawing/2014/main" id="{1452E33D-F898-B35D-0609-CD7F2F097AB9}"/>
              </a:ext>
            </a:extLst>
          </p:cNvPr>
          <p:cNvSpPr>
            <a:spLocks noGrp="1"/>
          </p:cNvSpPr>
          <p:nvPr>
            <p:ph type="sldNum" sz="quarter" idx="12"/>
          </p:nvPr>
        </p:nvSpPr>
        <p:spPr/>
        <p:txBody>
          <a:bodyPr/>
          <a:lstStyle/>
          <a:p>
            <a:fld id="{0D248C8B-23E7-CC47-8D2E-09B4C05D2B56}" type="slidenum">
              <a:rPr lang="fr-FR" smtClean="0"/>
              <a:t>38</a:t>
            </a:fld>
            <a:endParaRPr lang="fr-FR"/>
          </a:p>
        </p:txBody>
      </p:sp>
      <p:sp>
        <p:nvSpPr>
          <p:cNvPr id="5" name="Title 4">
            <a:extLst>
              <a:ext uri="{FF2B5EF4-FFF2-40B4-BE49-F238E27FC236}">
                <a16:creationId xmlns:a16="http://schemas.microsoft.com/office/drawing/2014/main" id="{81269A61-8BC7-D220-00F8-BBC6EE6353C9}"/>
              </a:ext>
            </a:extLst>
          </p:cNvPr>
          <p:cNvSpPr>
            <a:spLocks noGrp="1"/>
          </p:cNvSpPr>
          <p:nvPr>
            <p:ph type="title"/>
          </p:nvPr>
        </p:nvSpPr>
        <p:spPr/>
        <p:txBody>
          <a:bodyPr/>
          <a:lstStyle/>
          <a:p>
            <a:r>
              <a:rPr lang="en-GB" dirty="0"/>
              <a:t>Figure 8 : 3D View of Interest Rates</a:t>
            </a:r>
            <a:endParaRPr lang="en-FR" dirty="0"/>
          </a:p>
        </p:txBody>
      </p:sp>
      <p:sp>
        <p:nvSpPr>
          <p:cNvPr id="7" name="Content Placeholder 6">
            <a:extLst>
              <a:ext uri="{FF2B5EF4-FFF2-40B4-BE49-F238E27FC236}">
                <a16:creationId xmlns:a16="http://schemas.microsoft.com/office/drawing/2014/main" id="{4C7F80CB-83BA-172E-750F-325449AED9E2}"/>
              </a:ext>
            </a:extLst>
          </p:cNvPr>
          <p:cNvSpPr>
            <a:spLocks noGrp="1"/>
          </p:cNvSpPr>
          <p:nvPr>
            <p:ph sz="quarter" idx="14"/>
          </p:nvPr>
        </p:nvSpPr>
        <p:spPr/>
        <p:txBody>
          <a:bodyPr/>
          <a:lstStyle/>
          <a:p>
            <a:r>
              <a:rPr lang="fr-FR" dirty="0"/>
              <a:t>III. </a:t>
            </a:r>
            <a:r>
              <a:rPr lang="fr-FR" dirty="0" err="1"/>
              <a:t>Results</a:t>
            </a:r>
            <a:endParaRPr lang="en-FR" dirty="0"/>
          </a:p>
        </p:txBody>
      </p:sp>
      <p:pic>
        <p:nvPicPr>
          <p:cNvPr id="10" name="Content Placeholder 15" descr="A colorful graph on a white background&#10;&#10;Description automatically generated">
            <a:extLst>
              <a:ext uri="{FF2B5EF4-FFF2-40B4-BE49-F238E27FC236}">
                <a16:creationId xmlns:a16="http://schemas.microsoft.com/office/drawing/2014/main" id="{F5035D8E-6A63-1199-9DDF-8B17E487754B}"/>
              </a:ext>
            </a:extLst>
          </p:cNvPr>
          <p:cNvPicPr>
            <a:picLocks noGrp="1" noChangeAspect="1"/>
          </p:cNvPicPr>
          <p:nvPr>
            <p:ph sz="quarter" idx="13"/>
          </p:nvPr>
        </p:nvPicPr>
        <p:blipFill>
          <a:blip r:embed="rId2"/>
          <a:stretch>
            <a:fillRect/>
          </a:stretch>
        </p:blipFill>
        <p:spPr>
          <a:xfrm>
            <a:off x="2684462" y="1274763"/>
            <a:ext cx="6823075" cy="4873625"/>
          </a:xfrm>
        </p:spPr>
      </p:pic>
    </p:spTree>
    <p:extLst>
      <p:ext uri="{BB962C8B-B14F-4D97-AF65-F5344CB8AC3E}">
        <p14:creationId xmlns:p14="http://schemas.microsoft.com/office/powerpoint/2010/main" val="3050659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3842-583F-26AA-9993-8A11C1599BD7}"/>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389901FE-EABB-8422-8D5F-5BE6B622696C}"/>
              </a:ext>
            </a:extLst>
          </p:cNvPr>
          <p:cNvSpPr>
            <a:spLocks noGrp="1"/>
          </p:cNvSpPr>
          <p:nvPr>
            <p:ph type="title"/>
          </p:nvPr>
        </p:nvSpPr>
        <p:spPr/>
        <p:txBody>
          <a:bodyPr/>
          <a:lstStyle/>
          <a:p>
            <a:r>
              <a:rPr lang="fr-FR" dirty="0"/>
              <a:t>IV. Extension</a:t>
            </a:r>
          </a:p>
        </p:txBody>
      </p:sp>
    </p:spTree>
    <p:extLst>
      <p:ext uri="{BB962C8B-B14F-4D97-AF65-F5344CB8AC3E}">
        <p14:creationId xmlns:p14="http://schemas.microsoft.com/office/powerpoint/2010/main" val="2855456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5866B-F88D-C040-7484-34EA53DC3E4E}"/>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E817D06A-52AA-3A94-2532-8C6D2F12E31A}"/>
              </a:ext>
            </a:extLst>
          </p:cNvPr>
          <p:cNvSpPr>
            <a:spLocks noGrp="1"/>
          </p:cNvSpPr>
          <p:nvPr>
            <p:ph type="title"/>
          </p:nvPr>
        </p:nvSpPr>
        <p:spPr/>
        <p:txBody>
          <a:bodyPr/>
          <a:lstStyle/>
          <a:p>
            <a:r>
              <a:rPr lang="fr-FR" dirty="0"/>
              <a:t>Introduction</a:t>
            </a:r>
          </a:p>
        </p:txBody>
      </p:sp>
      <p:sp>
        <p:nvSpPr>
          <p:cNvPr id="4" name="Espace réservé du contenu 3">
            <a:extLst>
              <a:ext uri="{FF2B5EF4-FFF2-40B4-BE49-F238E27FC236}">
                <a16:creationId xmlns:a16="http://schemas.microsoft.com/office/drawing/2014/main" id="{F90DCCEC-58B3-18A0-82B0-8422C8E49832}"/>
              </a:ext>
            </a:extLst>
          </p:cNvPr>
          <p:cNvSpPr>
            <a:spLocks noGrp="1"/>
          </p:cNvSpPr>
          <p:nvPr>
            <p:ph sz="quarter" idx="13"/>
          </p:nvPr>
        </p:nvSpPr>
        <p:spPr/>
        <p:txBody>
          <a:bodyPr/>
          <a:lstStyle/>
          <a:p>
            <a:pPr marL="114300" indent="0" defTabSz="914400" fontAlgn="auto">
              <a:lnSpc>
                <a:spcPct val="115000"/>
              </a:lnSpc>
              <a:buClr>
                <a:schemeClr val="dk2"/>
              </a:buClr>
              <a:buSzPts val="1800"/>
              <a:buNone/>
              <a:defRPr/>
            </a:pPr>
            <a:r>
              <a:rPr lang="en-GB" sz="2000" dirty="0">
                <a:solidFill>
                  <a:schemeClr val="dk2"/>
                </a:solidFill>
              </a:rPr>
              <a:t>Interest rate term structure is vital in finance, guiding decisions. The yield curve reflects market expectations on future rates. </a:t>
            </a:r>
          </a:p>
          <a:p>
            <a:pPr marL="114300" indent="0" defTabSz="914400" fontAlgn="auto">
              <a:lnSpc>
                <a:spcPct val="115000"/>
              </a:lnSpc>
              <a:buClr>
                <a:schemeClr val="dk2"/>
              </a:buClr>
              <a:buSzPts val="1800"/>
              <a:buNone/>
              <a:defRPr/>
            </a:pPr>
            <a:endParaRPr lang="en-GB" sz="2000" dirty="0">
              <a:solidFill>
                <a:schemeClr val="dk2"/>
              </a:solidFill>
            </a:endParaRPr>
          </a:p>
          <a:p>
            <a:pPr marL="114300" indent="0" defTabSz="914400" fontAlgn="auto">
              <a:lnSpc>
                <a:spcPct val="115000"/>
              </a:lnSpc>
              <a:buClr>
                <a:schemeClr val="dk2"/>
              </a:buClr>
              <a:buSzPts val="1800"/>
              <a:buNone/>
              <a:defRPr/>
            </a:pPr>
            <a:r>
              <a:rPr lang="en-GB" sz="2000" dirty="0">
                <a:solidFill>
                  <a:schemeClr val="dk2"/>
                </a:solidFill>
              </a:rPr>
              <a:t>Aﬃne models of the term structure of interest typically start with three assumptions : </a:t>
            </a:r>
          </a:p>
          <a:p>
            <a:pPr marL="457200" defTabSz="914400" fontAlgn="auto">
              <a:lnSpc>
                <a:spcPct val="115000"/>
              </a:lnSpc>
              <a:buClr>
                <a:schemeClr val="dk2"/>
              </a:buClr>
              <a:buSzPts val="1800"/>
              <a:buAutoNum type="arabicParenR"/>
              <a:defRPr/>
            </a:pPr>
            <a:r>
              <a:rPr lang="en-GB" sz="2000" dirty="0">
                <a:solidFill>
                  <a:schemeClr val="dk2"/>
                </a:solidFill>
              </a:rPr>
              <a:t>the pricing kernel is exponentially aﬃne in the shocks driving the economy</a:t>
            </a:r>
          </a:p>
          <a:p>
            <a:pPr marL="457200" defTabSz="914400" fontAlgn="auto">
              <a:lnSpc>
                <a:spcPct val="115000"/>
              </a:lnSpc>
              <a:buClr>
                <a:schemeClr val="dk2"/>
              </a:buClr>
              <a:buSzPts val="1800"/>
              <a:buAutoNum type="arabicParenR"/>
              <a:defRPr/>
            </a:pPr>
            <a:r>
              <a:rPr lang="en-GB" sz="2000" dirty="0">
                <a:solidFill>
                  <a:schemeClr val="dk2"/>
                </a:solidFill>
              </a:rPr>
              <a:t>prices of risk are aﬃne in the state variables</a:t>
            </a:r>
          </a:p>
          <a:p>
            <a:pPr marL="457200" defTabSz="914400" fontAlgn="auto">
              <a:lnSpc>
                <a:spcPct val="115000"/>
              </a:lnSpc>
              <a:buClr>
                <a:schemeClr val="dk2"/>
              </a:buClr>
              <a:buSzPts val="1800"/>
              <a:buAutoNum type="arabicParenR"/>
              <a:defRPr/>
            </a:pPr>
            <a:r>
              <a:rPr lang="en-GB" sz="2000" dirty="0">
                <a:solidFill>
                  <a:schemeClr val="dk2"/>
                </a:solidFill>
              </a:rPr>
              <a:t>innovations to state variables and log yield observation errors are conditionally Gaussian and independent.</a:t>
            </a:r>
          </a:p>
          <a:p>
            <a:pPr marL="114300" indent="0" defTabSz="914400" fontAlgn="auto">
              <a:lnSpc>
                <a:spcPct val="115000"/>
              </a:lnSpc>
              <a:buClr>
                <a:schemeClr val="dk2"/>
              </a:buClr>
              <a:buSzPts val="1800"/>
              <a:buNone/>
              <a:defRPr/>
            </a:pPr>
            <a:endParaRPr lang="en-GB" sz="2000" dirty="0">
              <a:solidFill>
                <a:schemeClr val="dk2"/>
              </a:solidFill>
            </a:endParaRPr>
          </a:p>
          <a:p>
            <a:pPr marL="114300" indent="0" defTabSz="914400" fontAlgn="auto">
              <a:lnSpc>
                <a:spcPct val="115000"/>
              </a:lnSpc>
              <a:buClr>
                <a:schemeClr val="dk2"/>
              </a:buClr>
              <a:buSzPts val="1800"/>
              <a:buNone/>
              <a:defRPr/>
            </a:pPr>
            <a:r>
              <a:rPr lang="en-GB" sz="2000" dirty="0">
                <a:solidFill>
                  <a:schemeClr val="dk2"/>
                </a:solidFill>
              </a:rPr>
              <a:t>How to estimate coeﬃcients and pricing factors ?</a:t>
            </a:r>
          </a:p>
          <a:p>
            <a:pPr marL="457200" defTabSz="914400" fontAlgn="auto">
              <a:lnSpc>
                <a:spcPct val="115000"/>
              </a:lnSpc>
              <a:buClr>
                <a:schemeClr val="dk2"/>
              </a:buClr>
              <a:buSzPts val="1800"/>
              <a:buFont typeface="Wingdings" pitchFamily="2" charset="2"/>
              <a:buChar char="Ø"/>
              <a:defRPr/>
            </a:pPr>
            <a:r>
              <a:rPr lang="en-GB" sz="2000" dirty="0">
                <a:solidFill>
                  <a:schemeClr val="dk2"/>
                </a:solidFill>
              </a:rPr>
              <a:t>Distributional assumptions &amp; the no-arbitrage constraints =&gt; </a:t>
            </a:r>
            <a:r>
              <a:rPr lang="en-GB" sz="2000" b="1" dirty="0">
                <a:solidFill>
                  <a:schemeClr val="dk2"/>
                </a:solidFill>
              </a:rPr>
              <a:t>MLL</a:t>
            </a:r>
          </a:p>
          <a:p>
            <a:pPr marL="457200" defTabSz="914400" fontAlgn="auto">
              <a:lnSpc>
                <a:spcPct val="115000"/>
              </a:lnSpc>
              <a:buClr>
                <a:schemeClr val="dk2"/>
              </a:buClr>
              <a:buSzPts val="1800"/>
              <a:buFont typeface="Wingdings" pitchFamily="2" charset="2"/>
              <a:buChar char="Ø"/>
              <a:defRPr/>
            </a:pPr>
            <a:endParaRPr lang="en-GB" sz="1800" dirty="0">
              <a:solidFill>
                <a:schemeClr val="dk2"/>
              </a:solidFill>
            </a:endParaRPr>
          </a:p>
        </p:txBody>
      </p:sp>
      <p:sp>
        <p:nvSpPr>
          <p:cNvPr id="7" name="Date Placeholder 6">
            <a:extLst>
              <a:ext uri="{FF2B5EF4-FFF2-40B4-BE49-F238E27FC236}">
                <a16:creationId xmlns:a16="http://schemas.microsoft.com/office/drawing/2014/main" id="{C1D68722-3BF7-B353-F554-A01F8D585646}"/>
              </a:ext>
            </a:extLst>
          </p:cNvPr>
          <p:cNvSpPr>
            <a:spLocks noGrp="1"/>
          </p:cNvSpPr>
          <p:nvPr>
            <p:ph type="dt" sz="half" idx="10"/>
          </p:nvPr>
        </p:nvSpPr>
        <p:spPr/>
        <p:txBody>
          <a:bodyPr/>
          <a:lstStyle/>
          <a:p>
            <a:r>
              <a:rPr lang="fr-FR"/>
              <a:t>Saturday, February 3, 2024</a:t>
            </a:r>
          </a:p>
        </p:txBody>
      </p:sp>
      <p:sp>
        <p:nvSpPr>
          <p:cNvPr id="8" name="Footer Placeholder 7">
            <a:extLst>
              <a:ext uri="{FF2B5EF4-FFF2-40B4-BE49-F238E27FC236}">
                <a16:creationId xmlns:a16="http://schemas.microsoft.com/office/drawing/2014/main" id="{9FAB174C-25BF-C9B8-8617-FC943ABAB87C}"/>
              </a:ext>
            </a:extLst>
          </p:cNvPr>
          <p:cNvSpPr>
            <a:spLocks noGrp="1"/>
          </p:cNvSpPr>
          <p:nvPr>
            <p:ph type="ftr" sz="quarter" idx="11"/>
          </p:nvPr>
        </p:nvSpPr>
        <p:spPr/>
        <p:txBody>
          <a:bodyPr/>
          <a:lstStyle/>
          <a:p>
            <a:r>
              <a:rPr lang="fr-FR"/>
              <a:t>Master 272</a:t>
            </a:r>
          </a:p>
        </p:txBody>
      </p:sp>
      <p:sp>
        <p:nvSpPr>
          <p:cNvPr id="9" name="Slide Number Placeholder 8">
            <a:extLst>
              <a:ext uri="{FF2B5EF4-FFF2-40B4-BE49-F238E27FC236}">
                <a16:creationId xmlns:a16="http://schemas.microsoft.com/office/drawing/2014/main" id="{A9BEC4B4-AD6B-49FD-14A1-1BD72DB879CE}"/>
              </a:ext>
            </a:extLst>
          </p:cNvPr>
          <p:cNvSpPr>
            <a:spLocks noGrp="1"/>
          </p:cNvSpPr>
          <p:nvPr>
            <p:ph type="sldNum" sz="quarter" idx="12"/>
          </p:nvPr>
        </p:nvSpPr>
        <p:spPr/>
        <p:txBody>
          <a:bodyPr/>
          <a:lstStyle/>
          <a:p>
            <a:fld id="{0D248C8B-23E7-CC47-8D2E-09B4C05D2B56}" type="slidenum">
              <a:rPr lang="fr-FR" smtClean="0"/>
              <a:t>4</a:t>
            </a:fld>
            <a:endParaRPr lang="fr-FR"/>
          </a:p>
        </p:txBody>
      </p:sp>
      <p:sp>
        <p:nvSpPr>
          <p:cNvPr id="2" name="TextBox 1">
            <a:extLst>
              <a:ext uri="{FF2B5EF4-FFF2-40B4-BE49-F238E27FC236}">
                <a16:creationId xmlns:a16="http://schemas.microsoft.com/office/drawing/2014/main" id="{2E1F104C-322D-2A5C-2636-749F3958EC5F}"/>
              </a:ext>
            </a:extLst>
          </p:cNvPr>
          <p:cNvSpPr txBox="1"/>
          <p:nvPr/>
        </p:nvSpPr>
        <p:spPr>
          <a:xfrm>
            <a:off x="5004079" y="4622242"/>
            <a:ext cx="184731" cy="369332"/>
          </a:xfrm>
          <a:prstGeom prst="rect">
            <a:avLst/>
          </a:prstGeom>
          <a:noFill/>
        </p:spPr>
        <p:txBody>
          <a:bodyPr wrap="none" rtlCol="0">
            <a:spAutoFit/>
          </a:bodyPr>
          <a:lstStyle/>
          <a:p>
            <a:endParaRPr lang="en-FR" dirty="0"/>
          </a:p>
        </p:txBody>
      </p:sp>
    </p:spTree>
    <p:extLst>
      <p:ext uri="{BB962C8B-B14F-4D97-AF65-F5344CB8AC3E}">
        <p14:creationId xmlns:p14="http://schemas.microsoft.com/office/powerpoint/2010/main" val="2528687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EC6FB-6211-7B86-A532-A9BAB7364F98}"/>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45D623AC-5B69-DCEE-AC83-0DA3F1103777}"/>
              </a:ext>
            </a:extLst>
          </p:cNvPr>
          <p:cNvSpPr>
            <a:spLocks noGrp="1"/>
          </p:cNvSpPr>
          <p:nvPr>
            <p:ph type="title"/>
          </p:nvPr>
        </p:nvSpPr>
        <p:spPr/>
        <p:txBody>
          <a:bodyPr/>
          <a:lstStyle/>
          <a:p>
            <a:r>
              <a:rPr lang="fr-FR" dirty="0"/>
              <a:t>Figure 9 : UK </a:t>
            </a:r>
            <a:r>
              <a:rPr lang="fr-FR" dirty="0" err="1"/>
              <a:t>Zero</a:t>
            </a:r>
            <a:r>
              <a:rPr lang="fr-FR" dirty="0"/>
              <a:t> Coupon </a:t>
            </a:r>
            <a:r>
              <a:rPr lang="fr-FR" dirty="0" err="1"/>
              <a:t>Yields</a:t>
            </a:r>
            <a:r>
              <a:rPr lang="fr-FR" dirty="0"/>
              <a:t> 1Y &amp; </a:t>
            </a:r>
            <a:r>
              <a:rPr lang="en-GB" dirty="0"/>
              <a:t>3D View of Interest Rates</a:t>
            </a:r>
            <a:endParaRPr lang="fr-FR" dirty="0"/>
          </a:p>
        </p:txBody>
      </p:sp>
      <p:sp>
        <p:nvSpPr>
          <p:cNvPr id="8" name="Espace réservé du contenu 7">
            <a:extLst>
              <a:ext uri="{FF2B5EF4-FFF2-40B4-BE49-F238E27FC236}">
                <a16:creationId xmlns:a16="http://schemas.microsoft.com/office/drawing/2014/main" id="{36C28407-8DE6-05A5-5FE0-592F76CDD19E}"/>
              </a:ext>
            </a:extLst>
          </p:cNvPr>
          <p:cNvSpPr>
            <a:spLocks noGrp="1"/>
          </p:cNvSpPr>
          <p:nvPr>
            <p:ph sz="quarter" idx="14"/>
          </p:nvPr>
        </p:nvSpPr>
        <p:spPr/>
        <p:txBody>
          <a:bodyPr/>
          <a:lstStyle/>
          <a:p>
            <a:r>
              <a:rPr lang="fr-FR" dirty="0"/>
              <a:t>IV. Extension</a:t>
            </a:r>
          </a:p>
        </p:txBody>
      </p:sp>
      <p:sp>
        <p:nvSpPr>
          <p:cNvPr id="9" name="Date Placeholder 8">
            <a:extLst>
              <a:ext uri="{FF2B5EF4-FFF2-40B4-BE49-F238E27FC236}">
                <a16:creationId xmlns:a16="http://schemas.microsoft.com/office/drawing/2014/main" id="{24E42BEE-6DCE-E8E9-70C3-34C83D7EB758}"/>
              </a:ext>
            </a:extLst>
          </p:cNvPr>
          <p:cNvSpPr>
            <a:spLocks noGrp="1"/>
          </p:cNvSpPr>
          <p:nvPr>
            <p:ph type="dt" sz="half" idx="10"/>
          </p:nvPr>
        </p:nvSpPr>
        <p:spPr/>
        <p:txBody>
          <a:bodyPr/>
          <a:lstStyle/>
          <a:p>
            <a:r>
              <a:rPr lang="fr-FR"/>
              <a:t>Saturday, February 3, 2024</a:t>
            </a:r>
          </a:p>
        </p:txBody>
      </p:sp>
      <p:sp>
        <p:nvSpPr>
          <p:cNvPr id="10" name="Footer Placeholder 9">
            <a:extLst>
              <a:ext uri="{FF2B5EF4-FFF2-40B4-BE49-F238E27FC236}">
                <a16:creationId xmlns:a16="http://schemas.microsoft.com/office/drawing/2014/main" id="{99ED51EA-0E1E-E2C4-C84F-2A450A6D7F4F}"/>
              </a:ext>
            </a:extLst>
          </p:cNvPr>
          <p:cNvSpPr>
            <a:spLocks noGrp="1"/>
          </p:cNvSpPr>
          <p:nvPr>
            <p:ph type="ftr" sz="quarter" idx="11"/>
          </p:nvPr>
        </p:nvSpPr>
        <p:spPr/>
        <p:txBody>
          <a:bodyPr/>
          <a:lstStyle/>
          <a:p>
            <a:r>
              <a:rPr lang="fr-FR"/>
              <a:t>Master 272</a:t>
            </a:r>
          </a:p>
        </p:txBody>
      </p:sp>
      <p:sp>
        <p:nvSpPr>
          <p:cNvPr id="11" name="Slide Number Placeholder 10">
            <a:extLst>
              <a:ext uri="{FF2B5EF4-FFF2-40B4-BE49-F238E27FC236}">
                <a16:creationId xmlns:a16="http://schemas.microsoft.com/office/drawing/2014/main" id="{F6F6769D-6AF4-7399-345C-30497C3CF9D4}"/>
              </a:ext>
            </a:extLst>
          </p:cNvPr>
          <p:cNvSpPr>
            <a:spLocks noGrp="1"/>
          </p:cNvSpPr>
          <p:nvPr>
            <p:ph type="sldNum" sz="quarter" idx="12"/>
          </p:nvPr>
        </p:nvSpPr>
        <p:spPr/>
        <p:txBody>
          <a:bodyPr/>
          <a:lstStyle/>
          <a:p>
            <a:fld id="{0D248C8B-23E7-CC47-8D2E-09B4C05D2B56}" type="slidenum">
              <a:rPr lang="fr-FR" smtClean="0"/>
              <a:t>40</a:t>
            </a:fld>
            <a:endParaRPr lang="fr-FR"/>
          </a:p>
        </p:txBody>
      </p:sp>
      <p:pic>
        <p:nvPicPr>
          <p:cNvPr id="7" name="Content Placeholder 6" descr="A graph of a graph of a graph&#10;&#10;Description automatically generated with medium confidence">
            <a:extLst>
              <a:ext uri="{FF2B5EF4-FFF2-40B4-BE49-F238E27FC236}">
                <a16:creationId xmlns:a16="http://schemas.microsoft.com/office/drawing/2014/main" id="{C2C03A5C-41F7-F6B1-7A64-11537164A979}"/>
              </a:ext>
            </a:extLst>
          </p:cNvPr>
          <p:cNvPicPr>
            <a:picLocks noGrp="1" noChangeAspect="1"/>
          </p:cNvPicPr>
          <p:nvPr>
            <p:ph sz="half" idx="1"/>
          </p:nvPr>
        </p:nvPicPr>
        <p:blipFill>
          <a:blip r:embed="rId2"/>
          <a:stretch>
            <a:fillRect/>
          </a:stretch>
        </p:blipFill>
        <p:spPr>
          <a:xfrm>
            <a:off x="609600" y="1843881"/>
            <a:ext cx="5384800" cy="4038600"/>
          </a:xfrm>
        </p:spPr>
      </p:pic>
      <p:pic>
        <p:nvPicPr>
          <p:cNvPr id="16" name="Content Placeholder 15" descr="A graph of a graph&#10;&#10;Description automatically generated with medium confidence">
            <a:extLst>
              <a:ext uri="{FF2B5EF4-FFF2-40B4-BE49-F238E27FC236}">
                <a16:creationId xmlns:a16="http://schemas.microsoft.com/office/drawing/2014/main" id="{3965E0F3-E91B-2D62-12E3-184AA681EB08}"/>
              </a:ext>
            </a:extLst>
          </p:cNvPr>
          <p:cNvPicPr>
            <a:picLocks noGrp="1" noChangeAspect="1"/>
          </p:cNvPicPr>
          <p:nvPr>
            <p:ph sz="half" idx="2"/>
          </p:nvPr>
        </p:nvPicPr>
        <p:blipFill>
          <a:blip r:embed="rId3"/>
          <a:stretch>
            <a:fillRect/>
          </a:stretch>
        </p:blipFill>
        <p:spPr>
          <a:xfrm>
            <a:off x="6197600" y="1940039"/>
            <a:ext cx="5384800" cy="3846285"/>
          </a:xfrm>
        </p:spPr>
      </p:pic>
    </p:spTree>
    <p:extLst>
      <p:ext uri="{BB962C8B-B14F-4D97-AF65-F5344CB8AC3E}">
        <p14:creationId xmlns:p14="http://schemas.microsoft.com/office/powerpoint/2010/main" val="2026511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5AAED693-671A-5C4C-8E15-E121869B7280}"/>
              </a:ext>
            </a:extLst>
          </p:cNvPr>
          <p:cNvSpPr>
            <a:spLocks noGrp="1"/>
          </p:cNvSpPr>
          <p:nvPr>
            <p:ph type="title"/>
          </p:nvPr>
        </p:nvSpPr>
        <p:spPr/>
        <p:txBody>
          <a:bodyPr/>
          <a:lstStyle/>
          <a:p>
            <a:r>
              <a:rPr lang="fr-FR" dirty="0"/>
              <a:t>Merci de votre attention</a:t>
            </a:r>
          </a:p>
        </p:txBody>
      </p:sp>
      <p:sp>
        <p:nvSpPr>
          <p:cNvPr id="7" name="Espace réservé du texte 6">
            <a:extLst>
              <a:ext uri="{FF2B5EF4-FFF2-40B4-BE49-F238E27FC236}">
                <a16:creationId xmlns:a16="http://schemas.microsoft.com/office/drawing/2014/main" id="{AE0A8DBA-665E-C84C-A670-97AF91270644}"/>
              </a:ext>
            </a:extLst>
          </p:cNvPr>
          <p:cNvSpPr>
            <a:spLocks noGrp="1"/>
          </p:cNvSpPr>
          <p:nvPr>
            <p:ph type="body" sz="quarter" idx="13"/>
          </p:nvPr>
        </p:nvSpPr>
        <p:spPr/>
        <p:txBody>
          <a:bodyPr/>
          <a:lstStyle/>
          <a:p>
            <a:r>
              <a:rPr lang="fr-FR" dirty="0"/>
              <a:t>Master 272 : Gestion Quantitative / Groupe 9</a:t>
            </a:r>
          </a:p>
        </p:txBody>
      </p:sp>
    </p:spTree>
    <p:extLst>
      <p:ext uri="{BB962C8B-B14F-4D97-AF65-F5344CB8AC3E}">
        <p14:creationId xmlns:p14="http://schemas.microsoft.com/office/powerpoint/2010/main" val="786945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83024-04C5-7D09-0339-18E96C50029C}"/>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77654610-2D18-FC5B-B133-350FAA23C4A5}"/>
              </a:ext>
            </a:extLst>
          </p:cNvPr>
          <p:cNvSpPr>
            <a:spLocks noGrp="1"/>
          </p:cNvSpPr>
          <p:nvPr>
            <p:ph type="title"/>
          </p:nvPr>
        </p:nvSpPr>
        <p:spPr/>
        <p:txBody>
          <a:bodyPr/>
          <a:lstStyle/>
          <a:p>
            <a:r>
              <a:rPr lang="fr-FR" dirty="0"/>
              <a:t>Introduction – The ACM Model</a:t>
            </a:r>
          </a:p>
        </p:txBody>
      </p:sp>
      <mc:AlternateContent xmlns:mc="http://schemas.openxmlformats.org/markup-compatibility/2006">
        <mc:Choice xmlns:a14="http://schemas.microsoft.com/office/drawing/2010/main" Requires="a14">
          <p:sp>
            <p:nvSpPr>
              <p:cNvPr id="4" name="Espace réservé du contenu 3">
                <a:extLst>
                  <a:ext uri="{FF2B5EF4-FFF2-40B4-BE49-F238E27FC236}">
                    <a16:creationId xmlns:a16="http://schemas.microsoft.com/office/drawing/2014/main" id="{450D3007-37E2-A741-0B20-2F644127B703}"/>
                  </a:ext>
                </a:extLst>
              </p:cNvPr>
              <p:cNvSpPr>
                <a:spLocks noGrp="1"/>
              </p:cNvSpPr>
              <p:nvPr>
                <p:ph sz="quarter" idx="13"/>
              </p:nvPr>
            </p:nvSpPr>
            <p:spPr/>
            <p:txBody>
              <a:bodyPr/>
              <a:lstStyle/>
              <a:p>
                <a:pPr marL="114300" indent="0" defTabSz="914400" fontAlgn="auto">
                  <a:lnSpc>
                    <a:spcPct val="115000"/>
                  </a:lnSpc>
                  <a:buClr>
                    <a:schemeClr val="dk2"/>
                  </a:buClr>
                  <a:buSzPts val="1800"/>
                  <a:buNone/>
                  <a:defRPr/>
                </a:pPr>
                <a:r>
                  <a:rPr lang="en-GB" sz="2000" dirty="0">
                    <a:solidFill>
                      <a:schemeClr val="dk2"/>
                    </a:solidFill>
                  </a:rPr>
                  <a:t>This model starts with three assumptions : </a:t>
                </a:r>
              </a:p>
              <a:p>
                <a:pPr marL="457200" defTabSz="914400" fontAlgn="auto">
                  <a:lnSpc>
                    <a:spcPct val="115000"/>
                  </a:lnSpc>
                  <a:buClr>
                    <a:schemeClr val="dk2"/>
                  </a:buClr>
                  <a:buSzPts val="1800"/>
                  <a:buAutoNum type="arabicParenR"/>
                  <a:defRPr/>
                </a:pPr>
                <a:r>
                  <a:rPr lang="en-GB" sz="2000" dirty="0">
                    <a:solidFill>
                      <a:schemeClr val="dk2"/>
                    </a:solidFill>
                  </a:rPr>
                  <a:t>the pricing kernel is exponentially aﬃne</a:t>
                </a:r>
              </a:p>
              <a:p>
                <a:pPr marL="457200" defTabSz="914400" fontAlgn="auto">
                  <a:lnSpc>
                    <a:spcPct val="115000"/>
                  </a:lnSpc>
                  <a:buClr>
                    <a:schemeClr val="dk2"/>
                  </a:buClr>
                  <a:buSzPts val="1800"/>
                  <a:buAutoNum type="arabicParenR"/>
                  <a:defRPr/>
                </a:pPr>
                <a:r>
                  <a:rPr lang="en-GB" sz="2000" dirty="0">
                    <a:solidFill>
                      <a:schemeClr val="dk2"/>
                    </a:solidFill>
                  </a:rPr>
                  <a:t>innovations to the state variables </a:t>
                </a:r>
                <a14:m>
                  <m:oMath xmlns:m="http://schemas.openxmlformats.org/officeDocument/2006/math">
                    <m:sSub>
                      <m:sSubPr>
                        <m:ctrlPr>
                          <a:rPr lang="en-FR" sz="2000" i="1" smtClean="0">
                            <a:solidFill>
                              <a:srgbClr val="1F497D"/>
                            </a:solidFill>
                            <a:latin typeface="Cambria Math" panose="02040503050406030204" pitchFamily="18" charset="0"/>
                          </a:rPr>
                        </m:ctrlPr>
                      </m:sSubPr>
                      <m:e>
                        <m:r>
                          <a:rPr lang="en-FR" sz="2000" i="1">
                            <a:solidFill>
                              <a:srgbClr val="1F497D"/>
                            </a:solidFill>
                            <a:latin typeface="Cambria Math" panose="02040503050406030204" pitchFamily="18" charset="0"/>
                          </a:rPr>
                          <m:t>𝑣</m:t>
                        </m:r>
                      </m:e>
                      <m:sub>
                        <m:r>
                          <a:rPr lang="en-FR" sz="2000" i="1">
                            <a:solidFill>
                              <a:srgbClr val="1F497D"/>
                            </a:solidFill>
                            <a:latin typeface="Cambria Math" panose="02040503050406030204" pitchFamily="18" charset="0"/>
                          </a:rPr>
                          <m:t>𝑡</m:t>
                        </m:r>
                        <m:r>
                          <a:rPr lang="en-FR" sz="2000" i="1">
                            <a:solidFill>
                              <a:srgbClr val="1F497D"/>
                            </a:solidFill>
                            <a:latin typeface="Cambria Math" panose="02040503050406030204" pitchFamily="18" charset="0"/>
                          </a:rPr>
                          <m:t>+1</m:t>
                        </m:r>
                      </m:sub>
                    </m:sSub>
                  </m:oMath>
                </a14:m>
                <a:r>
                  <a:rPr lang="en-GB" sz="2000" dirty="0">
                    <a:solidFill>
                      <a:schemeClr val="dk2"/>
                    </a:solidFill>
                  </a:rPr>
                  <a:t> are conditionally Gaussian</a:t>
                </a:r>
              </a:p>
              <a:p>
                <a:pPr marL="114300" indent="0" defTabSz="914400" fontAlgn="auto">
                  <a:lnSpc>
                    <a:spcPct val="115000"/>
                  </a:lnSpc>
                  <a:buClr>
                    <a:schemeClr val="dk2"/>
                  </a:buClr>
                  <a:buSzPts val="1800"/>
                  <a:buNone/>
                  <a:defRPr/>
                </a:pPr>
                <a:r>
                  <a:rPr lang="en-GB" sz="2000" dirty="0">
                    <a:solidFill>
                      <a:schemeClr val="dk2"/>
                    </a:solidFill>
                  </a:rPr>
                  <a:t>3) the no-arbitrage equations hold without the pricing error </a:t>
                </a:r>
                <a14:m>
                  <m:oMath xmlns:m="http://schemas.openxmlformats.org/officeDocument/2006/math">
                    <m:sSubSup>
                      <m:sSubSupPr>
                        <m:ctrlPr>
                          <a:rPr lang="en-FR" sz="2000" i="1">
                            <a:solidFill>
                              <a:schemeClr val="dk2"/>
                            </a:solidFill>
                            <a:latin typeface="Cambria Math" panose="02040503050406030204" pitchFamily="18" charset="0"/>
                          </a:rPr>
                        </m:ctrlPr>
                      </m:sSubSupPr>
                      <m:e>
                        <m:r>
                          <a:rPr lang="fr-FR" sz="2000" b="0" i="1" smtClean="0">
                            <a:solidFill>
                              <a:schemeClr val="dk2"/>
                            </a:solidFill>
                            <a:latin typeface="Cambria Math" panose="02040503050406030204" pitchFamily="18" charset="0"/>
                          </a:rPr>
                          <m:t>𝑒</m:t>
                        </m:r>
                      </m:e>
                      <m:sub>
                        <m:r>
                          <a:rPr lang="en-FR" sz="2000" i="1">
                            <a:solidFill>
                              <a:schemeClr val="dk2"/>
                            </a:solidFill>
                            <a:latin typeface="Cambria Math" panose="02040503050406030204" pitchFamily="18" charset="0"/>
                          </a:rPr>
                          <m:t>𝑡</m:t>
                        </m:r>
                        <m:r>
                          <a:rPr lang="en-FR" sz="2000" i="1">
                            <a:solidFill>
                              <a:schemeClr val="dk2"/>
                            </a:solidFill>
                            <a:latin typeface="Cambria Math" panose="02040503050406030204" pitchFamily="18" charset="0"/>
                          </a:rPr>
                          <m:t>+1</m:t>
                        </m:r>
                      </m:sub>
                      <m:sup>
                        <m:d>
                          <m:dPr>
                            <m:ctrlPr>
                              <a:rPr lang="en-FR" sz="2000" i="1">
                                <a:solidFill>
                                  <a:schemeClr val="dk2"/>
                                </a:solidFill>
                                <a:latin typeface="Cambria Math" panose="02040503050406030204" pitchFamily="18" charset="0"/>
                              </a:rPr>
                            </m:ctrlPr>
                          </m:dPr>
                          <m:e>
                            <m:r>
                              <a:rPr lang="en-FR" sz="2000" i="1">
                                <a:solidFill>
                                  <a:schemeClr val="dk2"/>
                                </a:solidFill>
                                <a:latin typeface="Cambria Math" panose="02040503050406030204" pitchFamily="18" charset="0"/>
                              </a:rPr>
                              <m:t>𝑛</m:t>
                            </m:r>
                            <m:r>
                              <a:rPr lang="en-FR" sz="2000" i="1">
                                <a:solidFill>
                                  <a:schemeClr val="dk2"/>
                                </a:solidFill>
                                <a:latin typeface="Cambria Math" panose="02040503050406030204" pitchFamily="18" charset="0"/>
                              </a:rPr>
                              <m:t>−1</m:t>
                            </m:r>
                          </m:e>
                        </m:d>
                      </m:sup>
                    </m:sSubSup>
                  </m:oMath>
                </a14:m>
                <a:endParaRPr lang="en-GB" sz="2000" dirty="0">
                  <a:solidFill>
                    <a:schemeClr val="dk2"/>
                  </a:solidFill>
                </a:endParaRPr>
              </a:p>
              <a:p>
                <a:pPr marL="114300" indent="0" defTabSz="914400" fontAlgn="auto">
                  <a:lnSpc>
                    <a:spcPct val="115000"/>
                  </a:lnSpc>
                  <a:buClr>
                    <a:schemeClr val="dk2"/>
                  </a:buClr>
                  <a:buSzPts val="1800"/>
                  <a:buNone/>
                  <a:defRPr/>
                </a:pPr>
                <a:endParaRPr lang="en-GB" sz="2000" strike="sngStrike" dirty="0">
                  <a:solidFill>
                    <a:schemeClr val="dk2"/>
                  </a:solidFill>
                </a:endParaRPr>
              </a:p>
              <a:p>
                <a:pPr marL="114300" indent="0" defTabSz="914400" fontAlgn="auto">
                  <a:lnSpc>
                    <a:spcPct val="115000"/>
                  </a:lnSpc>
                  <a:buClr>
                    <a:schemeClr val="dk2"/>
                  </a:buClr>
                  <a:buSzPts val="1800"/>
                  <a:buNone/>
                  <a:defRPr/>
                </a:pPr>
                <a:r>
                  <a:rPr lang="en-GB" sz="2000" dirty="0">
                    <a:solidFill>
                      <a:schemeClr val="dk2"/>
                    </a:solidFill>
                  </a:rPr>
                  <a:t>The ACM Model innovation :</a:t>
                </a:r>
              </a:p>
              <a:p>
                <a:pPr marL="457200" defTabSz="914400" fontAlgn="auto">
                  <a:lnSpc>
                    <a:spcPct val="115000"/>
                  </a:lnSpc>
                  <a:buClr>
                    <a:schemeClr val="dk2"/>
                  </a:buClr>
                  <a:buSzPts val="1800"/>
                  <a:buFont typeface="Wingdings" pitchFamily="2" charset="2"/>
                  <a:buChar char="Ø"/>
                  <a:defRPr/>
                </a:pPr>
                <a:r>
                  <a:rPr lang="en-GB" sz="2000" dirty="0">
                    <a:solidFill>
                      <a:schemeClr val="dk2"/>
                    </a:solidFill>
                  </a:rPr>
                  <a:t>Regression-based to price the time series and cross section of interest rates =&gt; </a:t>
                </a:r>
                <a:r>
                  <a:rPr lang="en-GB" sz="2000" b="1" dirty="0">
                    <a:solidFill>
                      <a:schemeClr val="dk2"/>
                    </a:solidFill>
                  </a:rPr>
                  <a:t>OLS</a:t>
                </a:r>
              </a:p>
              <a:p>
                <a:pPr marL="114300" indent="0" defTabSz="914400" fontAlgn="auto">
                  <a:lnSpc>
                    <a:spcPct val="115000"/>
                  </a:lnSpc>
                  <a:buClr>
                    <a:schemeClr val="dk2"/>
                  </a:buClr>
                  <a:buSzPts val="1800"/>
                  <a:buNone/>
                  <a:defRPr/>
                </a:pPr>
                <a:r>
                  <a:rPr lang="en-GB" sz="2000" dirty="0">
                    <a:solidFill>
                      <a:schemeClr val="dk2"/>
                    </a:solidFill>
                  </a:rPr>
                  <a:t>These assumptions allow us to link our model to the standard results in the literature on aﬃne term structure models.</a:t>
                </a:r>
              </a:p>
            </p:txBody>
          </p:sp>
        </mc:Choice>
        <mc:Fallback>
          <p:sp>
            <p:nvSpPr>
              <p:cNvPr id="4" name="Espace réservé du contenu 3">
                <a:extLst>
                  <a:ext uri="{FF2B5EF4-FFF2-40B4-BE49-F238E27FC236}">
                    <a16:creationId xmlns:a16="http://schemas.microsoft.com/office/drawing/2014/main" id="{450D3007-37E2-A741-0B20-2F644127B703}"/>
                  </a:ext>
                </a:extLst>
              </p:cNvPr>
              <p:cNvSpPr>
                <a:spLocks noGrp="1" noRot="1" noChangeAspect="1" noMove="1" noResize="1" noEditPoints="1" noAdjustHandles="1" noChangeArrowheads="1" noChangeShapeType="1" noTextEdit="1"/>
              </p:cNvSpPr>
              <p:nvPr>
                <p:ph sz="quarter" idx="13"/>
              </p:nvPr>
            </p:nvSpPr>
            <p:spPr>
              <a:blipFill>
                <a:blip r:embed="rId3"/>
                <a:stretch>
                  <a:fillRect t="-260"/>
                </a:stretch>
              </a:blipFill>
            </p:spPr>
            <p:txBody>
              <a:bodyPr/>
              <a:lstStyle/>
              <a:p>
                <a:r>
                  <a:rPr lang="en-FR">
                    <a:noFill/>
                  </a:rPr>
                  <a:t> </a:t>
                </a:r>
              </a:p>
            </p:txBody>
          </p:sp>
        </mc:Fallback>
      </mc:AlternateContent>
      <p:sp>
        <p:nvSpPr>
          <p:cNvPr id="7" name="Date Placeholder 6">
            <a:extLst>
              <a:ext uri="{FF2B5EF4-FFF2-40B4-BE49-F238E27FC236}">
                <a16:creationId xmlns:a16="http://schemas.microsoft.com/office/drawing/2014/main" id="{45E045AA-3D0E-E415-61C2-536DE1D84689}"/>
              </a:ext>
            </a:extLst>
          </p:cNvPr>
          <p:cNvSpPr>
            <a:spLocks noGrp="1"/>
          </p:cNvSpPr>
          <p:nvPr>
            <p:ph type="dt" sz="half" idx="10"/>
          </p:nvPr>
        </p:nvSpPr>
        <p:spPr/>
        <p:txBody>
          <a:bodyPr/>
          <a:lstStyle/>
          <a:p>
            <a:r>
              <a:rPr lang="fr-FR"/>
              <a:t>Saturday, February 3, 2024</a:t>
            </a:r>
          </a:p>
        </p:txBody>
      </p:sp>
      <p:sp>
        <p:nvSpPr>
          <p:cNvPr id="8" name="Footer Placeholder 7">
            <a:extLst>
              <a:ext uri="{FF2B5EF4-FFF2-40B4-BE49-F238E27FC236}">
                <a16:creationId xmlns:a16="http://schemas.microsoft.com/office/drawing/2014/main" id="{F9358307-88E8-3420-8B65-886664990E73}"/>
              </a:ext>
            </a:extLst>
          </p:cNvPr>
          <p:cNvSpPr>
            <a:spLocks noGrp="1"/>
          </p:cNvSpPr>
          <p:nvPr>
            <p:ph type="ftr" sz="quarter" idx="11"/>
          </p:nvPr>
        </p:nvSpPr>
        <p:spPr/>
        <p:txBody>
          <a:bodyPr/>
          <a:lstStyle/>
          <a:p>
            <a:r>
              <a:rPr lang="fr-FR"/>
              <a:t>Master 272</a:t>
            </a:r>
          </a:p>
        </p:txBody>
      </p:sp>
      <p:sp>
        <p:nvSpPr>
          <p:cNvPr id="9" name="Slide Number Placeholder 8">
            <a:extLst>
              <a:ext uri="{FF2B5EF4-FFF2-40B4-BE49-F238E27FC236}">
                <a16:creationId xmlns:a16="http://schemas.microsoft.com/office/drawing/2014/main" id="{A3F589AC-1E63-589E-FC66-AF66904B2CC3}"/>
              </a:ext>
            </a:extLst>
          </p:cNvPr>
          <p:cNvSpPr>
            <a:spLocks noGrp="1"/>
          </p:cNvSpPr>
          <p:nvPr>
            <p:ph type="sldNum" sz="quarter" idx="12"/>
          </p:nvPr>
        </p:nvSpPr>
        <p:spPr/>
        <p:txBody>
          <a:bodyPr/>
          <a:lstStyle/>
          <a:p>
            <a:fld id="{0D248C8B-23E7-CC47-8D2E-09B4C05D2B56}" type="slidenum">
              <a:rPr lang="fr-FR" smtClean="0"/>
              <a:t>5</a:t>
            </a:fld>
            <a:endParaRPr lang="fr-FR"/>
          </a:p>
        </p:txBody>
      </p:sp>
      <p:sp>
        <p:nvSpPr>
          <p:cNvPr id="2" name="TextBox 1">
            <a:extLst>
              <a:ext uri="{FF2B5EF4-FFF2-40B4-BE49-F238E27FC236}">
                <a16:creationId xmlns:a16="http://schemas.microsoft.com/office/drawing/2014/main" id="{B67F15B8-6A05-6F28-944A-8732067E001F}"/>
              </a:ext>
            </a:extLst>
          </p:cNvPr>
          <p:cNvSpPr txBox="1"/>
          <p:nvPr/>
        </p:nvSpPr>
        <p:spPr>
          <a:xfrm>
            <a:off x="5004079" y="4622242"/>
            <a:ext cx="184731" cy="369332"/>
          </a:xfrm>
          <a:prstGeom prst="rect">
            <a:avLst/>
          </a:prstGeom>
          <a:noFill/>
        </p:spPr>
        <p:txBody>
          <a:bodyPr wrap="none" rtlCol="0">
            <a:spAutoFit/>
          </a:bodyPr>
          <a:lstStyle/>
          <a:p>
            <a:endParaRPr lang="en-FR" dirty="0"/>
          </a:p>
        </p:txBody>
      </p:sp>
    </p:spTree>
    <p:extLst>
      <p:ext uri="{BB962C8B-B14F-4D97-AF65-F5344CB8AC3E}">
        <p14:creationId xmlns:p14="http://schemas.microsoft.com/office/powerpoint/2010/main" val="2775997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0418E-9E58-F2F3-DDE0-3E37E92B2244}"/>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845D803E-0095-A66E-14C5-4965CD84A0BB}"/>
              </a:ext>
            </a:extLst>
          </p:cNvPr>
          <p:cNvSpPr>
            <a:spLocks noGrp="1"/>
          </p:cNvSpPr>
          <p:nvPr>
            <p:ph type="dt" sz="half" idx="10"/>
          </p:nvPr>
        </p:nvSpPr>
        <p:spPr/>
        <p:txBody>
          <a:bodyPr/>
          <a:lstStyle/>
          <a:p>
            <a:r>
              <a:rPr lang="fr-FR"/>
              <a:t>Saturday, February 3, 2024</a:t>
            </a:r>
          </a:p>
        </p:txBody>
      </p:sp>
      <p:sp>
        <p:nvSpPr>
          <p:cNvPr id="3" name="Footer Placeholder 2">
            <a:extLst>
              <a:ext uri="{FF2B5EF4-FFF2-40B4-BE49-F238E27FC236}">
                <a16:creationId xmlns:a16="http://schemas.microsoft.com/office/drawing/2014/main" id="{B3D10D95-DA3B-FA15-D287-7902367AF10B}"/>
              </a:ext>
            </a:extLst>
          </p:cNvPr>
          <p:cNvSpPr>
            <a:spLocks noGrp="1"/>
          </p:cNvSpPr>
          <p:nvPr>
            <p:ph type="ftr" sz="quarter" idx="11"/>
          </p:nvPr>
        </p:nvSpPr>
        <p:spPr/>
        <p:txBody>
          <a:bodyPr/>
          <a:lstStyle/>
          <a:p>
            <a:r>
              <a:rPr lang="fr-FR"/>
              <a:t>Master 272</a:t>
            </a:r>
          </a:p>
        </p:txBody>
      </p:sp>
      <p:sp>
        <p:nvSpPr>
          <p:cNvPr id="4" name="Slide Number Placeholder 3">
            <a:extLst>
              <a:ext uri="{FF2B5EF4-FFF2-40B4-BE49-F238E27FC236}">
                <a16:creationId xmlns:a16="http://schemas.microsoft.com/office/drawing/2014/main" id="{B29C85ED-B6A4-40B3-9D95-E948FB3110A0}"/>
              </a:ext>
            </a:extLst>
          </p:cNvPr>
          <p:cNvSpPr>
            <a:spLocks noGrp="1"/>
          </p:cNvSpPr>
          <p:nvPr>
            <p:ph type="sldNum" sz="quarter" idx="12"/>
          </p:nvPr>
        </p:nvSpPr>
        <p:spPr/>
        <p:txBody>
          <a:bodyPr/>
          <a:lstStyle/>
          <a:p>
            <a:fld id="{0D248C8B-23E7-CC47-8D2E-09B4C05D2B56}" type="slidenum">
              <a:rPr lang="fr-FR" smtClean="0"/>
              <a:t>6</a:t>
            </a:fld>
            <a:endParaRPr lang="fr-FR"/>
          </a:p>
        </p:txBody>
      </p:sp>
      <p:sp>
        <p:nvSpPr>
          <p:cNvPr id="5" name="Title 4">
            <a:extLst>
              <a:ext uri="{FF2B5EF4-FFF2-40B4-BE49-F238E27FC236}">
                <a16:creationId xmlns:a16="http://schemas.microsoft.com/office/drawing/2014/main" id="{7D4D7869-51DE-02BE-FAC7-EB00A31084EE}"/>
              </a:ext>
            </a:extLst>
          </p:cNvPr>
          <p:cNvSpPr>
            <a:spLocks noGrp="1"/>
          </p:cNvSpPr>
          <p:nvPr>
            <p:ph type="title"/>
          </p:nvPr>
        </p:nvSpPr>
        <p:spPr/>
        <p:txBody>
          <a:bodyPr/>
          <a:lstStyle/>
          <a:p>
            <a:r>
              <a:rPr lang="fr-FR" dirty="0"/>
              <a:t>Introduction – The ACM Model</a:t>
            </a:r>
            <a:endParaRPr lang="en-FR"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72577F4C-95FF-A9F6-0DE8-0BADE231BD05}"/>
                  </a:ext>
                </a:extLst>
              </p:cNvPr>
              <p:cNvSpPr>
                <a:spLocks noGrp="1"/>
              </p:cNvSpPr>
              <p:nvPr>
                <p:ph sz="quarter" idx="13"/>
              </p:nvPr>
            </p:nvSpPr>
            <p:spPr/>
            <p:txBody>
              <a:bodyPr/>
              <a:lstStyle/>
              <a:p>
                <a:pPr marL="0" indent="0" algn="l" rtl="0" fontAlgn="base">
                  <a:buNone/>
                </a:pPr>
                <a:endParaRPr lang="en-GB" sz="2000" b="0" i="0" u="none" strike="noStrike" dirty="0">
                  <a:solidFill>
                    <a:srgbClr val="1F497D"/>
                  </a:solidFill>
                  <a:effectLst/>
                </a:endParaRPr>
              </a:p>
              <a:p>
                <a:pPr marL="0" indent="0" algn="l" rtl="0" fontAlgn="base">
                  <a:buNone/>
                </a:pPr>
                <a:endParaRPr lang="en-GB" sz="2000" dirty="0">
                  <a:solidFill>
                    <a:srgbClr val="1F497D"/>
                  </a:solidFill>
                </a:endParaRPr>
              </a:p>
              <a:p>
                <a:pPr marL="0" indent="0" algn="l" rtl="0" fontAlgn="base">
                  <a:buNone/>
                </a:pPr>
                <a:endParaRPr lang="en-GB" sz="2000" b="0" i="0" u="none" strike="noStrike" dirty="0">
                  <a:solidFill>
                    <a:srgbClr val="1F497D"/>
                  </a:solidFill>
                  <a:effectLst/>
                </a:endParaRPr>
              </a:p>
              <a:p>
                <a:pPr marL="0" indent="0" algn="l" rtl="0" fontAlgn="base">
                  <a:buNone/>
                </a:pPr>
                <a:endParaRPr lang="en-GB" sz="2000" b="0" i="0" u="none" strike="noStrike" dirty="0">
                  <a:solidFill>
                    <a:srgbClr val="1F497D"/>
                  </a:solidFill>
                  <a:effectLst/>
                </a:endParaRPr>
              </a:p>
              <a:p>
                <a:pPr marL="0" indent="0" algn="l" rtl="0" fontAlgn="base">
                  <a:buNone/>
                </a:pPr>
                <a:r>
                  <a:rPr lang="en-GB" sz="2000" b="0" i="0" u="none" strike="noStrike" dirty="0">
                    <a:solidFill>
                      <a:srgbClr val="1F497D"/>
                    </a:solidFill>
                    <a:effectLst/>
                  </a:rPr>
                  <a:t>The model is based on the idea that the term premium is the difference between the market expectation of future short-term interest rates and the average of past short-term interest rates.​</a:t>
                </a:r>
                <a:endParaRPr lang="en-GB" sz="2000" dirty="0">
                  <a:solidFill>
                    <a:srgbClr val="1F497D"/>
                  </a:solidFill>
                </a:endParaRPr>
              </a:p>
              <a:p>
                <a:pPr marL="0" indent="0">
                  <a:buNone/>
                </a:pPr>
                <a14:m>
                  <m:oMathPara xmlns:m="http://schemas.openxmlformats.org/officeDocument/2006/math">
                    <m:oMathParaPr>
                      <m:jc m:val="centerGroup"/>
                    </m:oMathParaPr>
                    <m:oMath xmlns:m="http://schemas.openxmlformats.org/officeDocument/2006/math">
                      <m:r>
                        <a:rPr lang="en-FR" smtClean="0">
                          <a:solidFill>
                            <a:schemeClr val="dk2"/>
                          </a:solidFill>
                          <a:latin typeface="Cambria Math" panose="02040503050406030204" pitchFamily="18" charset="0"/>
                        </a:rPr>
                        <m:t>𝑟𝑥</m:t>
                      </m:r>
                      <m:r>
                        <a:rPr lang="en-FR" smtClean="0">
                          <a:solidFill>
                            <a:schemeClr val="dk2"/>
                          </a:solidFill>
                          <a:latin typeface="Cambria Math" panose="02040503050406030204" pitchFamily="18" charset="0"/>
                        </a:rPr>
                        <m:t>=</m:t>
                      </m:r>
                      <m:sSup>
                        <m:sSupPr>
                          <m:ctrlPr>
                            <a:rPr lang="en-FR" i="1">
                              <a:solidFill>
                                <a:schemeClr val="dk2"/>
                              </a:solidFill>
                              <a:latin typeface="Cambria Math" panose="02040503050406030204" pitchFamily="18" charset="0"/>
                            </a:rPr>
                          </m:ctrlPr>
                        </m:sSupPr>
                        <m:e>
                          <m:r>
                            <a:rPr lang="en-FR">
                              <a:solidFill>
                                <a:schemeClr val="dk2"/>
                              </a:solidFill>
                              <a:latin typeface="Cambria Math" panose="02040503050406030204" pitchFamily="18" charset="0"/>
                            </a:rPr>
                            <m:t>𝛽</m:t>
                          </m:r>
                        </m:e>
                        <m:sup>
                          <m:r>
                            <a:rPr lang="en-FR">
                              <a:solidFill>
                                <a:schemeClr val="dk2"/>
                              </a:solidFill>
                              <a:latin typeface="Cambria Math" panose="02040503050406030204" pitchFamily="18" charset="0"/>
                            </a:rPr>
                            <m:t>′</m:t>
                          </m:r>
                        </m:sup>
                      </m:sSup>
                      <m:d>
                        <m:dPr>
                          <m:ctrlPr>
                            <a:rPr lang="en-FR" i="1">
                              <a:solidFill>
                                <a:schemeClr val="dk2"/>
                              </a:solidFill>
                              <a:latin typeface="Cambria Math" panose="02040503050406030204" pitchFamily="18" charset="0"/>
                            </a:rPr>
                          </m:ctrlPr>
                        </m:dPr>
                        <m:e>
                          <m:sSub>
                            <m:sSubPr>
                              <m:ctrlPr>
                                <a:rPr lang="en-FR" i="1">
                                  <a:solidFill>
                                    <a:schemeClr val="dk2"/>
                                  </a:solidFill>
                                  <a:latin typeface="Cambria Math" panose="02040503050406030204" pitchFamily="18" charset="0"/>
                                </a:rPr>
                              </m:ctrlPr>
                            </m:sSubPr>
                            <m:e>
                              <m:r>
                                <a:rPr lang="en-FR">
                                  <a:solidFill>
                                    <a:schemeClr val="dk2"/>
                                  </a:solidFill>
                                  <a:latin typeface="Cambria Math" panose="02040503050406030204" pitchFamily="18" charset="0"/>
                                </a:rPr>
                                <m:t>𝜆</m:t>
                              </m:r>
                            </m:e>
                            <m:sub>
                              <m:r>
                                <a:rPr lang="en-FR">
                                  <a:solidFill>
                                    <a:schemeClr val="dk2"/>
                                  </a:solidFill>
                                  <a:latin typeface="Cambria Math" panose="02040503050406030204" pitchFamily="18" charset="0"/>
                                </a:rPr>
                                <m:t>0</m:t>
                              </m:r>
                            </m:sub>
                          </m:sSub>
                          <m:sSubSup>
                            <m:sSubSupPr>
                              <m:ctrlPr>
                                <a:rPr lang="en-FR" i="1">
                                  <a:solidFill>
                                    <a:schemeClr val="dk2"/>
                                  </a:solidFill>
                                  <a:latin typeface="Cambria Math" panose="02040503050406030204" pitchFamily="18" charset="0"/>
                                </a:rPr>
                              </m:ctrlPr>
                            </m:sSubSupPr>
                            <m:e>
                              <m:r>
                                <a:rPr lang="en-FR">
                                  <a:solidFill>
                                    <a:schemeClr val="dk2"/>
                                  </a:solidFill>
                                  <a:latin typeface="Cambria Math" panose="02040503050406030204" pitchFamily="18" charset="0"/>
                                </a:rPr>
                                <m:t>𝜄</m:t>
                              </m:r>
                            </m:e>
                            <m:sub>
                              <m:r>
                                <a:rPr lang="en-FR">
                                  <a:solidFill>
                                    <a:schemeClr val="dk2"/>
                                  </a:solidFill>
                                  <a:latin typeface="Cambria Math" panose="02040503050406030204" pitchFamily="18" charset="0"/>
                                </a:rPr>
                                <m:t>𝑇</m:t>
                              </m:r>
                            </m:sub>
                            <m:sup>
                              <m:r>
                                <a:rPr lang="en-FR">
                                  <a:solidFill>
                                    <a:schemeClr val="dk2"/>
                                  </a:solidFill>
                                  <a:latin typeface="Cambria Math" panose="02040503050406030204" pitchFamily="18" charset="0"/>
                                </a:rPr>
                                <m:t>′</m:t>
                              </m:r>
                            </m:sup>
                          </m:sSubSup>
                          <m:r>
                            <a:rPr lang="en-FR">
                              <a:solidFill>
                                <a:schemeClr val="dk2"/>
                              </a:solidFill>
                              <a:latin typeface="Cambria Math" panose="02040503050406030204" pitchFamily="18" charset="0"/>
                            </a:rPr>
                            <m:t>+</m:t>
                          </m:r>
                          <m:sSub>
                            <m:sSubPr>
                              <m:ctrlPr>
                                <a:rPr lang="en-FR" i="1">
                                  <a:solidFill>
                                    <a:schemeClr val="dk2"/>
                                  </a:solidFill>
                                  <a:latin typeface="Cambria Math" panose="02040503050406030204" pitchFamily="18" charset="0"/>
                                </a:rPr>
                              </m:ctrlPr>
                            </m:sSubPr>
                            <m:e>
                              <m:r>
                                <a:rPr lang="en-FR">
                                  <a:solidFill>
                                    <a:schemeClr val="dk2"/>
                                  </a:solidFill>
                                  <a:latin typeface="Cambria Math" panose="02040503050406030204" pitchFamily="18" charset="0"/>
                                </a:rPr>
                                <m:t>𝜆</m:t>
                              </m:r>
                            </m:e>
                            <m:sub>
                              <m:r>
                                <a:rPr lang="en-FR">
                                  <a:solidFill>
                                    <a:schemeClr val="dk2"/>
                                  </a:solidFill>
                                  <a:latin typeface="Cambria Math" panose="02040503050406030204" pitchFamily="18" charset="0"/>
                                </a:rPr>
                                <m:t>1</m:t>
                              </m:r>
                            </m:sub>
                          </m:sSub>
                          <m:sSub>
                            <m:sSubPr>
                              <m:ctrlPr>
                                <a:rPr lang="en-FR" i="1">
                                  <a:solidFill>
                                    <a:schemeClr val="dk2"/>
                                  </a:solidFill>
                                  <a:latin typeface="Cambria Math" panose="02040503050406030204" pitchFamily="18" charset="0"/>
                                </a:rPr>
                              </m:ctrlPr>
                            </m:sSubPr>
                            <m:e>
                              <m:r>
                                <a:rPr lang="en-FR">
                                  <a:solidFill>
                                    <a:schemeClr val="dk2"/>
                                  </a:solidFill>
                                  <a:latin typeface="Cambria Math" panose="02040503050406030204" pitchFamily="18" charset="0"/>
                                </a:rPr>
                                <m:t>𝑋</m:t>
                              </m:r>
                            </m:e>
                            <m:sub>
                              <m:r>
                                <a:rPr lang="en-FR">
                                  <a:solidFill>
                                    <a:schemeClr val="dk2"/>
                                  </a:solidFill>
                                  <a:latin typeface="Cambria Math" panose="02040503050406030204" pitchFamily="18" charset="0"/>
                                </a:rPr>
                                <m:t>−</m:t>
                              </m:r>
                            </m:sub>
                          </m:sSub>
                        </m:e>
                      </m:d>
                      <m:r>
                        <a:rPr lang="en-FR">
                          <a:solidFill>
                            <a:schemeClr val="dk2"/>
                          </a:solidFill>
                          <a:latin typeface="Cambria Math" panose="02040503050406030204" pitchFamily="18" charset="0"/>
                        </a:rPr>
                        <m:t>−</m:t>
                      </m:r>
                      <m:f>
                        <m:fPr>
                          <m:ctrlPr>
                            <a:rPr lang="en-FR" i="1">
                              <a:solidFill>
                                <a:schemeClr val="dk2"/>
                              </a:solidFill>
                              <a:latin typeface="Cambria Math" panose="02040503050406030204" pitchFamily="18" charset="0"/>
                            </a:rPr>
                          </m:ctrlPr>
                        </m:fPr>
                        <m:num>
                          <m:r>
                            <a:rPr lang="en-FR">
                              <a:solidFill>
                                <a:schemeClr val="dk2"/>
                              </a:solidFill>
                              <a:latin typeface="Cambria Math" panose="02040503050406030204" pitchFamily="18" charset="0"/>
                            </a:rPr>
                            <m:t>1</m:t>
                          </m:r>
                        </m:num>
                        <m:den>
                          <m:r>
                            <a:rPr lang="en-FR">
                              <a:solidFill>
                                <a:schemeClr val="dk2"/>
                              </a:solidFill>
                              <a:latin typeface="Cambria Math" panose="02040503050406030204" pitchFamily="18" charset="0"/>
                            </a:rPr>
                            <m:t>2</m:t>
                          </m:r>
                        </m:den>
                      </m:f>
                      <m:d>
                        <m:dPr>
                          <m:ctrlPr>
                            <a:rPr lang="en-FR" i="1">
                              <a:solidFill>
                                <a:schemeClr val="dk2"/>
                              </a:solidFill>
                              <a:latin typeface="Cambria Math" panose="02040503050406030204" pitchFamily="18" charset="0"/>
                            </a:rPr>
                          </m:ctrlPr>
                        </m:dPr>
                        <m:e>
                          <m:sSup>
                            <m:sSupPr>
                              <m:ctrlPr>
                                <a:rPr lang="en-FR" i="1">
                                  <a:solidFill>
                                    <a:schemeClr val="dk2"/>
                                  </a:solidFill>
                                  <a:latin typeface="Cambria Math" panose="02040503050406030204" pitchFamily="18" charset="0"/>
                                </a:rPr>
                              </m:ctrlPr>
                            </m:sSupPr>
                            <m:e>
                              <m:r>
                                <a:rPr lang="en-FR">
                                  <a:solidFill>
                                    <a:schemeClr val="dk2"/>
                                  </a:solidFill>
                                  <a:latin typeface="Cambria Math" panose="02040503050406030204" pitchFamily="18" charset="0"/>
                                </a:rPr>
                                <m:t>𝐵</m:t>
                              </m:r>
                            </m:e>
                            <m:sup>
                              <m:r>
                                <a:rPr lang="en-FR">
                                  <a:solidFill>
                                    <a:schemeClr val="dk2"/>
                                  </a:solidFill>
                                  <a:latin typeface="Cambria Math" panose="02040503050406030204" pitchFamily="18" charset="0"/>
                                </a:rPr>
                                <m:t>∗</m:t>
                              </m:r>
                            </m:sup>
                          </m:sSup>
                          <m:r>
                            <a:rPr lang="en-FR">
                              <a:solidFill>
                                <a:schemeClr val="dk2"/>
                              </a:solidFill>
                              <a:latin typeface="Cambria Math" panose="02040503050406030204" pitchFamily="18" charset="0"/>
                            </a:rPr>
                            <m:t>𝑣𝑒𝑐</m:t>
                          </m:r>
                          <m:d>
                            <m:dPr>
                              <m:ctrlPr>
                                <a:rPr lang="en-FR" i="1">
                                  <a:solidFill>
                                    <a:schemeClr val="dk2"/>
                                  </a:solidFill>
                                  <a:latin typeface="Cambria Math" panose="02040503050406030204" pitchFamily="18" charset="0"/>
                                </a:rPr>
                              </m:ctrlPr>
                            </m:dPr>
                            <m:e>
                              <m:r>
                                <m:rPr>
                                  <m:sty m:val="p"/>
                                </m:rPr>
                                <a:rPr lang="en-FR">
                                  <a:solidFill>
                                    <a:schemeClr val="dk2"/>
                                  </a:solidFill>
                                  <a:latin typeface="Cambria Math" panose="02040503050406030204" pitchFamily="18" charset="0"/>
                                </a:rPr>
                                <m:t>Σ</m:t>
                              </m:r>
                            </m:e>
                          </m:d>
                          <m:r>
                            <a:rPr lang="en-FR">
                              <a:solidFill>
                                <a:schemeClr val="dk2"/>
                              </a:solidFill>
                              <a:latin typeface="Cambria Math" panose="02040503050406030204" pitchFamily="18" charset="0"/>
                            </a:rPr>
                            <m:t>+</m:t>
                          </m:r>
                          <m:sSup>
                            <m:sSupPr>
                              <m:ctrlPr>
                                <a:rPr lang="en-FR" i="1">
                                  <a:solidFill>
                                    <a:schemeClr val="dk2"/>
                                  </a:solidFill>
                                  <a:latin typeface="Cambria Math" panose="02040503050406030204" pitchFamily="18" charset="0"/>
                                </a:rPr>
                              </m:ctrlPr>
                            </m:sSupPr>
                            <m:e>
                              <m:r>
                                <a:rPr lang="en-FR">
                                  <a:solidFill>
                                    <a:schemeClr val="dk2"/>
                                  </a:solidFill>
                                  <a:latin typeface="Cambria Math" panose="02040503050406030204" pitchFamily="18" charset="0"/>
                                </a:rPr>
                                <m:t>𝜎</m:t>
                              </m:r>
                            </m:e>
                            <m:sup>
                              <m:r>
                                <a:rPr lang="en-FR">
                                  <a:solidFill>
                                    <a:schemeClr val="dk2"/>
                                  </a:solidFill>
                                  <a:latin typeface="Cambria Math" panose="02040503050406030204" pitchFamily="18" charset="0"/>
                                </a:rPr>
                                <m:t>2</m:t>
                              </m:r>
                            </m:sup>
                          </m:sSup>
                          <m:sSub>
                            <m:sSubPr>
                              <m:ctrlPr>
                                <a:rPr lang="en-FR" i="1">
                                  <a:solidFill>
                                    <a:schemeClr val="dk2"/>
                                  </a:solidFill>
                                  <a:latin typeface="Cambria Math" panose="02040503050406030204" pitchFamily="18" charset="0"/>
                                </a:rPr>
                              </m:ctrlPr>
                            </m:sSubPr>
                            <m:e>
                              <m:r>
                                <a:rPr lang="en-FR">
                                  <a:solidFill>
                                    <a:schemeClr val="dk2"/>
                                  </a:solidFill>
                                  <a:latin typeface="Cambria Math" panose="02040503050406030204" pitchFamily="18" charset="0"/>
                                </a:rPr>
                                <m:t>𝜄</m:t>
                              </m:r>
                            </m:e>
                            <m:sub>
                              <m:r>
                                <a:rPr lang="en-FR">
                                  <a:solidFill>
                                    <a:schemeClr val="dk2"/>
                                  </a:solidFill>
                                  <a:latin typeface="Cambria Math" panose="02040503050406030204" pitchFamily="18" charset="0"/>
                                </a:rPr>
                                <m:t>𝑁</m:t>
                              </m:r>
                            </m:sub>
                          </m:sSub>
                        </m:e>
                      </m:d>
                      <m:sSubSup>
                        <m:sSubSupPr>
                          <m:ctrlPr>
                            <a:rPr lang="en-FR" i="1">
                              <a:solidFill>
                                <a:schemeClr val="dk2"/>
                              </a:solidFill>
                              <a:latin typeface="Cambria Math" panose="02040503050406030204" pitchFamily="18" charset="0"/>
                            </a:rPr>
                          </m:ctrlPr>
                        </m:sSubSupPr>
                        <m:e>
                          <m:r>
                            <a:rPr lang="en-FR">
                              <a:solidFill>
                                <a:schemeClr val="dk2"/>
                              </a:solidFill>
                              <a:latin typeface="Cambria Math" panose="02040503050406030204" pitchFamily="18" charset="0"/>
                            </a:rPr>
                            <m:t>𝜄</m:t>
                          </m:r>
                        </m:e>
                        <m:sub>
                          <m:r>
                            <a:rPr lang="en-FR">
                              <a:solidFill>
                                <a:schemeClr val="dk2"/>
                              </a:solidFill>
                              <a:latin typeface="Cambria Math" panose="02040503050406030204" pitchFamily="18" charset="0"/>
                            </a:rPr>
                            <m:t>𝑇</m:t>
                          </m:r>
                        </m:sub>
                        <m:sup>
                          <m:r>
                            <a:rPr lang="en-FR">
                              <a:solidFill>
                                <a:schemeClr val="dk2"/>
                              </a:solidFill>
                              <a:latin typeface="Cambria Math" panose="02040503050406030204" pitchFamily="18" charset="0"/>
                            </a:rPr>
                            <m:t>′</m:t>
                          </m:r>
                        </m:sup>
                      </m:sSubSup>
                      <m:r>
                        <a:rPr lang="en-FR">
                          <a:solidFill>
                            <a:schemeClr val="dk2"/>
                          </a:solidFill>
                          <a:latin typeface="Cambria Math" panose="02040503050406030204" pitchFamily="18" charset="0"/>
                        </a:rPr>
                        <m:t>+</m:t>
                      </m:r>
                      <m:sSup>
                        <m:sSupPr>
                          <m:ctrlPr>
                            <a:rPr lang="en-FR" i="1">
                              <a:solidFill>
                                <a:schemeClr val="dk2"/>
                              </a:solidFill>
                              <a:latin typeface="Cambria Math" panose="02040503050406030204" pitchFamily="18" charset="0"/>
                            </a:rPr>
                          </m:ctrlPr>
                        </m:sSupPr>
                        <m:e>
                          <m:r>
                            <a:rPr lang="en-FR">
                              <a:solidFill>
                                <a:schemeClr val="dk2"/>
                              </a:solidFill>
                              <a:latin typeface="Cambria Math" panose="02040503050406030204" pitchFamily="18" charset="0"/>
                            </a:rPr>
                            <m:t>𝛽</m:t>
                          </m:r>
                        </m:e>
                        <m:sup>
                          <m:r>
                            <a:rPr lang="en-FR">
                              <a:solidFill>
                                <a:schemeClr val="dk2"/>
                              </a:solidFill>
                              <a:latin typeface="Cambria Math" panose="02040503050406030204" pitchFamily="18" charset="0"/>
                            </a:rPr>
                            <m:t>′</m:t>
                          </m:r>
                        </m:sup>
                      </m:sSup>
                      <m:acc>
                        <m:accPr>
                          <m:chr m:val="̂"/>
                          <m:ctrlPr>
                            <a:rPr lang="en-FR" i="1">
                              <a:solidFill>
                                <a:schemeClr val="dk2"/>
                              </a:solidFill>
                              <a:latin typeface="Cambria Math" panose="02040503050406030204" pitchFamily="18" charset="0"/>
                            </a:rPr>
                          </m:ctrlPr>
                        </m:accPr>
                        <m:e>
                          <m:r>
                            <a:rPr lang="en-FR">
                              <a:solidFill>
                                <a:schemeClr val="dk2"/>
                              </a:solidFill>
                              <a:latin typeface="Cambria Math" panose="02040503050406030204" pitchFamily="18" charset="0"/>
                            </a:rPr>
                            <m:t>𝑉</m:t>
                          </m:r>
                        </m:e>
                      </m:acc>
                      <m:r>
                        <a:rPr lang="en-FR">
                          <a:solidFill>
                            <a:schemeClr val="dk2"/>
                          </a:solidFill>
                          <a:latin typeface="Cambria Math" panose="02040503050406030204" pitchFamily="18" charset="0"/>
                        </a:rPr>
                        <m:t>+</m:t>
                      </m:r>
                      <m:r>
                        <a:rPr lang="en-FR">
                          <a:solidFill>
                            <a:schemeClr val="dk2"/>
                          </a:solidFill>
                          <a:latin typeface="Cambria Math" panose="02040503050406030204" pitchFamily="18" charset="0"/>
                        </a:rPr>
                        <m:t>𝐸</m:t>
                      </m:r>
                    </m:oMath>
                  </m:oMathPara>
                </a14:m>
                <a:endParaRPr lang="en-GB" sz="2000" b="0" i="0" u="none" strike="noStrike" dirty="0">
                  <a:solidFill>
                    <a:srgbClr val="272727"/>
                  </a:solidFill>
                  <a:effectLst/>
                </a:endParaRPr>
              </a:p>
              <a:p>
                <a:pPr marL="0" indent="0" algn="l" rtl="0" fontAlgn="base">
                  <a:buNone/>
                </a:pPr>
                <a:r>
                  <a:rPr lang="en-GB" sz="2000" b="0" i="0" u="none" strike="noStrike" dirty="0">
                    <a:solidFill>
                      <a:srgbClr val="1F497D"/>
                    </a:solidFill>
                    <a:effectLst/>
                  </a:rPr>
                  <a:t>ACM model does not rely on any specific assumptions about the shape of the yield curve or the dynamics of interest rates. This makes the model flexible and adaptable to changing market conditions. It has been found to provide accurate estimates of term premia, and it has been used in a variety of applications, including macroeconomic forecasting, monetary policy analysis, and risk management.</a:t>
                </a:r>
                <a:endParaRPr lang="en-GB" sz="2000" b="0" i="0" u="none" strike="noStrike" dirty="0">
                  <a:solidFill>
                    <a:srgbClr val="272727"/>
                  </a:solidFill>
                  <a:effectLst/>
                </a:endParaRPr>
              </a:p>
              <a:p>
                <a:pPr marL="685800" indent="-571500" defTabSz="914400" fontAlgn="auto">
                  <a:lnSpc>
                    <a:spcPct val="115000"/>
                  </a:lnSpc>
                  <a:buClr>
                    <a:schemeClr val="dk2"/>
                  </a:buClr>
                  <a:buSzPts val="1800"/>
                  <a:defRPr/>
                </a:pPr>
                <a:endParaRPr lang="fr-FR" sz="3600" dirty="0">
                  <a:solidFill>
                    <a:schemeClr val="dk2"/>
                  </a:solidFill>
                </a:endParaRPr>
              </a:p>
              <a:p>
                <a:endParaRPr lang="en-FR" dirty="0"/>
              </a:p>
            </p:txBody>
          </p:sp>
        </mc:Choice>
        <mc:Fallback>
          <p:sp>
            <p:nvSpPr>
              <p:cNvPr id="6" name="Content Placeholder 5">
                <a:extLst>
                  <a:ext uri="{FF2B5EF4-FFF2-40B4-BE49-F238E27FC236}">
                    <a16:creationId xmlns:a16="http://schemas.microsoft.com/office/drawing/2014/main" id="{72577F4C-95FF-A9F6-0DE8-0BADE231BD05}"/>
                  </a:ext>
                </a:extLst>
              </p:cNvPr>
              <p:cNvSpPr>
                <a:spLocks noGrp="1" noRot="1" noChangeAspect="1" noMove="1" noResize="1" noEditPoints="1" noAdjustHandles="1" noChangeArrowheads="1" noChangeShapeType="1" noTextEdit="1"/>
              </p:cNvSpPr>
              <p:nvPr>
                <p:ph sz="quarter" idx="13"/>
              </p:nvPr>
            </p:nvSpPr>
            <p:spPr>
              <a:blipFill>
                <a:blip r:embed="rId2"/>
                <a:stretch>
                  <a:fillRect l="-578" r="-925"/>
                </a:stretch>
              </a:blipFill>
            </p:spPr>
            <p:txBody>
              <a:bodyPr/>
              <a:lstStyle/>
              <a:p>
                <a:r>
                  <a:rPr lang="en-FR">
                    <a:noFill/>
                  </a:rPr>
                  <a:t> </a:t>
                </a:r>
              </a:p>
            </p:txBody>
          </p:sp>
        </mc:Fallback>
      </mc:AlternateContent>
      <p:pic>
        <p:nvPicPr>
          <p:cNvPr id="8" name="Picture 7" descr="A math equation with black text&#10;&#10;Description automatically generated">
            <a:extLst>
              <a:ext uri="{FF2B5EF4-FFF2-40B4-BE49-F238E27FC236}">
                <a16:creationId xmlns:a16="http://schemas.microsoft.com/office/drawing/2014/main" id="{D9A7057D-B976-C1A5-4381-6905F6875765}"/>
              </a:ext>
            </a:extLst>
          </p:cNvPr>
          <p:cNvPicPr>
            <a:picLocks noChangeAspect="1"/>
          </p:cNvPicPr>
          <p:nvPr/>
        </p:nvPicPr>
        <p:blipFill rotWithShape="1">
          <a:blip r:embed="rId3"/>
          <a:srcRect r="4462"/>
          <a:stretch/>
        </p:blipFill>
        <p:spPr>
          <a:xfrm>
            <a:off x="710695" y="1106064"/>
            <a:ext cx="10604667" cy="1596932"/>
          </a:xfrm>
          <a:prstGeom prst="rect">
            <a:avLst/>
          </a:prstGeom>
        </p:spPr>
      </p:pic>
    </p:spTree>
    <p:extLst>
      <p:ext uri="{BB962C8B-B14F-4D97-AF65-F5344CB8AC3E}">
        <p14:creationId xmlns:p14="http://schemas.microsoft.com/office/powerpoint/2010/main" val="216271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C1D69-610B-6556-3F8A-04F63F1107B8}"/>
            </a:ext>
          </a:extLst>
        </p:cNvPr>
        <p:cNvGrpSpPr/>
        <p:nvPr/>
      </p:nvGrpSpPr>
      <p:grpSpPr>
        <a:xfrm>
          <a:off x="0" y="0"/>
          <a:ext cx="0" cy="0"/>
          <a:chOff x="0" y="0"/>
          <a:chExt cx="0" cy="0"/>
        </a:xfrm>
      </p:grpSpPr>
      <p:pic>
        <p:nvPicPr>
          <p:cNvPr id="24" name="Picture 23" descr="A math equation with black text&#10;&#10;Description automatically generated with medium confidence">
            <a:extLst>
              <a:ext uri="{FF2B5EF4-FFF2-40B4-BE49-F238E27FC236}">
                <a16:creationId xmlns:a16="http://schemas.microsoft.com/office/drawing/2014/main" id="{505E1B90-3B87-F6A0-F411-B38A0E530C52}"/>
              </a:ext>
            </a:extLst>
          </p:cNvPr>
          <p:cNvPicPr>
            <a:picLocks noChangeAspect="1"/>
          </p:cNvPicPr>
          <p:nvPr/>
        </p:nvPicPr>
        <p:blipFill>
          <a:blip r:embed="rId2"/>
          <a:stretch>
            <a:fillRect/>
          </a:stretch>
        </p:blipFill>
        <p:spPr>
          <a:xfrm>
            <a:off x="609600" y="1245586"/>
            <a:ext cx="10823024" cy="1982844"/>
          </a:xfrm>
          <a:prstGeom prst="rect">
            <a:avLst/>
          </a:prstGeom>
        </p:spPr>
      </p:pic>
      <p:sp>
        <p:nvSpPr>
          <p:cNvPr id="2" name="Date Placeholder 1">
            <a:extLst>
              <a:ext uri="{FF2B5EF4-FFF2-40B4-BE49-F238E27FC236}">
                <a16:creationId xmlns:a16="http://schemas.microsoft.com/office/drawing/2014/main" id="{9315D314-730B-F95B-6403-84E46001B658}"/>
              </a:ext>
            </a:extLst>
          </p:cNvPr>
          <p:cNvSpPr>
            <a:spLocks noGrp="1"/>
          </p:cNvSpPr>
          <p:nvPr>
            <p:ph type="dt" sz="half" idx="10"/>
          </p:nvPr>
        </p:nvSpPr>
        <p:spPr/>
        <p:txBody>
          <a:bodyPr/>
          <a:lstStyle/>
          <a:p>
            <a:r>
              <a:rPr lang="fr-FR"/>
              <a:t>Saturday, February 3, 2024</a:t>
            </a:r>
          </a:p>
        </p:txBody>
      </p:sp>
      <p:sp>
        <p:nvSpPr>
          <p:cNvPr id="3" name="Footer Placeholder 2">
            <a:extLst>
              <a:ext uri="{FF2B5EF4-FFF2-40B4-BE49-F238E27FC236}">
                <a16:creationId xmlns:a16="http://schemas.microsoft.com/office/drawing/2014/main" id="{E257F06A-372F-F003-4646-1F7328273D50}"/>
              </a:ext>
            </a:extLst>
          </p:cNvPr>
          <p:cNvSpPr>
            <a:spLocks noGrp="1"/>
          </p:cNvSpPr>
          <p:nvPr>
            <p:ph type="ftr" sz="quarter" idx="11"/>
          </p:nvPr>
        </p:nvSpPr>
        <p:spPr/>
        <p:txBody>
          <a:bodyPr/>
          <a:lstStyle/>
          <a:p>
            <a:r>
              <a:rPr lang="fr-FR"/>
              <a:t>Master 272</a:t>
            </a:r>
          </a:p>
        </p:txBody>
      </p:sp>
      <p:sp>
        <p:nvSpPr>
          <p:cNvPr id="4" name="Slide Number Placeholder 3">
            <a:extLst>
              <a:ext uri="{FF2B5EF4-FFF2-40B4-BE49-F238E27FC236}">
                <a16:creationId xmlns:a16="http://schemas.microsoft.com/office/drawing/2014/main" id="{88EDF55D-3B97-52CF-E284-B19C7E51EE75}"/>
              </a:ext>
            </a:extLst>
          </p:cNvPr>
          <p:cNvSpPr>
            <a:spLocks noGrp="1"/>
          </p:cNvSpPr>
          <p:nvPr>
            <p:ph type="sldNum" sz="quarter" idx="12"/>
          </p:nvPr>
        </p:nvSpPr>
        <p:spPr/>
        <p:txBody>
          <a:bodyPr/>
          <a:lstStyle/>
          <a:p>
            <a:fld id="{0D248C8B-23E7-CC47-8D2E-09B4C05D2B56}" type="slidenum">
              <a:rPr lang="fr-FR" smtClean="0"/>
              <a:t>7</a:t>
            </a:fld>
            <a:endParaRPr lang="fr-FR"/>
          </a:p>
        </p:txBody>
      </p:sp>
      <p:sp>
        <p:nvSpPr>
          <p:cNvPr id="5" name="Title 4">
            <a:extLst>
              <a:ext uri="{FF2B5EF4-FFF2-40B4-BE49-F238E27FC236}">
                <a16:creationId xmlns:a16="http://schemas.microsoft.com/office/drawing/2014/main" id="{4B8491D9-594C-DC5E-6AF0-B4D8FC29F9C1}"/>
              </a:ext>
            </a:extLst>
          </p:cNvPr>
          <p:cNvSpPr>
            <a:spLocks noGrp="1"/>
          </p:cNvSpPr>
          <p:nvPr>
            <p:ph type="title"/>
          </p:nvPr>
        </p:nvSpPr>
        <p:spPr/>
        <p:txBody>
          <a:bodyPr/>
          <a:lstStyle/>
          <a:p>
            <a:r>
              <a:rPr lang="fr-FR" dirty="0"/>
              <a:t>Introduction – The ACM Model</a:t>
            </a:r>
            <a:endParaRPr lang="en-FR" dirty="0"/>
          </a:p>
        </p:txBody>
      </p:sp>
      <p:sp>
        <p:nvSpPr>
          <p:cNvPr id="6" name="Content Placeholder 5">
            <a:extLst>
              <a:ext uri="{FF2B5EF4-FFF2-40B4-BE49-F238E27FC236}">
                <a16:creationId xmlns:a16="http://schemas.microsoft.com/office/drawing/2014/main" id="{9AE32CFF-6540-191F-0BCC-1103CBF80A32}"/>
              </a:ext>
            </a:extLst>
          </p:cNvPr>
          <p:cNvSpPr>
            <a:spLocks noGrp="1"/>
          </p:cNvSpPr>
          <p:nvPr>
            <p:ph sz="quarter" idx="13"/>
          </p:nvPr>
        </p:nvSpPr>
        <p:spPr/>
        <p:txBody>
          <a:bodyPr/>
          <a:lstStyle/>
          <a:p>
            <a:pPr marL="114300" indent="0" defTabSz="914400" fontAlgn="auto">
              <a:lnSpc>
                <a:spcPct val="115000"/>
              </a:lnSpc>
              <a:buClr>
                <a:schemeClr val="dk2"/>
              </a:buClr>
              <a:buSzPts val="1800"/>
              <a:buNone/>
              <a:defRPr/>
            </a:pPr>
            <a:endParaRPr lang="fr-FR" sz="3600" dirty="0">
              <a:solidFill>
                <a:schemeClr val="dk2"/>
              </a:solidFill>
            </a:endParaRPr>
          </a:p>
          <a:p>
            <a:endParaRPr lang="en-FR" dirty="0"/>
          </a:p>
        </p:txBody>
      </p:sp>
      <p:pic>
        <p:nvPicPr>
          <p:cNvPr id="12" name="Picture 11" descr="A math equations on a white background&#10;&#10;Description automatically generated">
            <a:extLst>
              <a:ext uri="{FF2B5EF4-FFF2-40B4-BE49-F238E27FC236}">
                <a16:creationId xmlns:a16="http://schemas.microsoft.com/office/drawing/2014/main" id="{5DA2892B-9751-4B97-B2B6-8F46CFA9A114}"/>
              </a:ext>
            </a:extLst>
          </p:cNvPr>
          <p:cNvPicPr>
            <a:picLocks noChangeAspect="1"/>
          </p:cNvPicPr>
          <p:nvPr/>
        </p:nvPicPr>
        <p:blipFill>
          <a:blip r:embed="rId3"/>
          <a:stretch>
            <a:fillRect/>
          </a:stretch>
        </p:blipFill>
        <p:spPr>
          <a:xfrm>
            <a:off x="845721" y="3711575"/>
            <a:ext cx="10500557" cy="1571194"/>
          </a:xfrm>
          <a:prstGeom prst="rect">
            <a:avLst/>
          </a:prstGeom>
        </p:spPr>
      </p:pic>
      <p:sp>
        <p:nvSpPr>
          <p:cNvPr id="19" name="TextBox 18">
            <a:extLst>
              <a:ext uri="{FF2B5EF4-FFF2-40B4-BE49-F238E27FC236}">
                <a16:creationId xmlns:a16="http://schemas.microsoft.com/office/drawing/2014/main" id="{5DC2C4CA-2465-1209-8399-DCBC6545FF0C}"/>
              </a:ext>
            </a:extLst>
          </p:cNvPr>
          <p:cNvSpPr txBox="1"/>
          <p:nvPr/>
        </p:nvSpPr>
        <p:spPr>
          <a:xfrm>
            <a:off x="587010" y="1354660"/>
            <a:ext cx="6097772" cy="369332"/>
          </a:xfrm>
          <a:prstGeom prst="rect">
            <a:avLst/>
          </a:prstGeom>
          <a:noFill/>
        </p:spPr>
        <p:txBody>
          <a:bodyPr wrap="square">
            <a:spAutoFit/>
          </a:bodyPr>
          <a:lstStyle/>
          <a:p>
            <a:endParaRPr lang="en-GB" sz="1800" dirty="0"/>
          </a:p>
        </p:txBody>
      </p:sp>
    </p:spTree>
    <p:extLst>
      <p:ext uri="{BB962C8B-B14F-4D97-AF65-F5344CB8AC3E}">
        <p14:creationId xmlns:p14="http://schemas.microsoft.com/office/powerpoint/2010/main" val="613143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101D7-970F-1024-C174-B507F291E27F}"/>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1C6107A-EA84-0C2C-B6CB-B40D9FA1B965}"/>
              </a:ext>
            </a:extLst>
          </p:cNvPr>
          <p:cNvSpPr>
            <a:spLocks noGrp="1"/>
          </p:cNvSpPr>
          <p:nvPr>
            <p:ph type="dt" sz="half" idx="10"/>
          </p:nvPr>
        </p:nvSpPr>
        <p:spPr/>
        <p:txBody>
          <a:bodyPr/>
          <a:lstStyle/>
          <a:p>
            <a:r>
              <a:rPr lang="fr-FR"/>
              <a:t>Saturday, February 3, 2024</a:t>
            </a:r>
          </a:p>
        </p:txBody>
      </p:sp>
      <p:sp>
        <p:nvSpPr>
          <p:cNvPr id="3" name="Footer Placeholder 2">
            <a:extLst>
              <a:ext uri="{FF2B5EF4-FFF2-40B4-BE49-F238E27FC236}">
                <a16:creationId xmlns:a16="http://schemas.microsoft.com/office/drawing/2014/main" id="{93CA9E21-6141-CEC9-0BDC-684F31BED0F7}"/>
              </a:ext>
            </a:extLst>
          </p:cNvPr>
          <p:cNvSpPr>
            <a:spLocks noGrp="1"/>
          </p:cNvSpPr>
          <p:nvPr>
            <p:ph type="ftr" sz="quarter" idx="11"/>
          </p:nvPr>
        </p:nvSpPr>
        <p:spPr/>
        <p:txBody>
          <a:bodyPr/>
          <a:lstStyle/>
          <a:p>
            <a:r>
              <a:rPr lang="fr-FR"/>
              <a:t>Master 272</a:t>
            </a:r>
          </a:p>
        </p:txBody>
      </p:sp>
      <p:sp>
        <p:nvSpPr>
          <p:cNvPr id="4" name="Slide Number Placeholder 3">
            <a:extLst>
              <a:ext uri="{FF2B5EF4-FFF2-40B4-BE49-F238E27FC236}">
                <a16:creationId xmlns:a16="http://schemas.microsoft.com/office/drawing/2014/main" id="{7713D231-25FB-7595-147A-F6F2CC91E86B}"/>
              </a:ext>
            </a:extLst>
          </p:cNvPr>
          <p:cNvSpPr>
            <a:spLocks noGrp="1"/>
          </p:cNvSpPr>
          <p:nvPr>
            <p:ph type="sldNum" sz="quarter" idx="12"/>
          </p:nvPr>
        </p:nvSpPr>
        <p:spPr/>
        <p:txBody>
          <a:bodyPr/>
          <a:lstStyle/>
          <a:p>
            <a:fld id="{0D248C8B-23E7-CC47-8D2E-09B4C05D2B56}" type="slidenum">
              <a:rPr lang="fr-FR" smtClean="0"/>
              <a:t>8</a:t>
            </a:fld>
            <a:endParaRPr lang="fr-FR"/>
          </a:p>
        </p:txBody>
      </p:sp>
      <p:sp>
        <p:nvSpPr>
          <p:cNvPr id="5" name="Title 4">
            <a:extLst>
              <a:ext uri="{FF2B5EF4-FFF2-40B4-BE49-F238E27FC236}">
                <a16:creationId xmlns:a16="http://schemas.microsoft.com/office/drawing/2014/main" id="{F05EB135-CA54-A706-E638-F00FB492258E}"/>
              </a:ext>
            </a:extLst>
          </p:cNvPr>
          <p:cNvSpPr>
            <a:spLocks noGrp="1"/>
          </p:cNvSpPr>
          <p:nvPr>
            <p:ph type="title"/>
          </p:nvPr>
        </p:nvSpPr>
        <p:spPr/>
        <p:txBody>
          <a:bodyPr/>
          <a:lstStyle/>
          <a:p>
            <a:r>
              <a:rPr lang="en-GB" dirty="0"/>
              <a:t>Introduction – NSS Model</a:t>
            </a:r>
            <a:endParaRPr lang="en-FR"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591DED66-D71C-4253-C088-1B001523FEE5}"/>
                  </a:ext>
                </a:extLst>
              </p:cNvPr>
              <p:cNvSpPr>
                <a:spLocks noGrp="1"/>
              </p:cNvSpPr>
              <p:nvPr>
                <p:ph sz="quarter" idx="13"/>
              </p:nvPr>
            </p:nvSpPr>
            <p:spPr/>
            <p:txBody>
              <a:bodyPr/>
              <a:lstStyle/>
              <a:p>
                <a:pPr marL="0" marR="0" lvl="0" indent="0" algn="l" defTabSz="914400" rtl="0" eaLnBrk="1" fontAlgn="auto" latinLnBrk="0" hangingPunct="1">
                  <a:lnSpc>
                    <a:spcPct val="115000"/>
                  </a:lnSpc>
                  <a:spcBef>
                    <a:spcPct val="20000"/>
                  </a:spcBef>
                  <a:spcAft>
                    <a:spcPct val="0"/>
                  </a:spcAft>
                  <a:buClr>
                    <a:srgbClr val="1F497D"/>
                  </a:buClr>
                  <a:buSzPts val="1800"/>
                  <a:buFont typeface="Arial" charset="0"/>
                  <a:buNone/>
                  <a:tabLst/>
                  <a:defRPr/>
                </a:pPr>
                <a:r>
                  <a:rPr kumimoji="0" lang="en-GB" sz="2000" b="0" i="0" u="none" strike="noStrike" kern="1200" cap="none" spc="0" normalizeH="0" baseline="0" noProof="0" dirty="0">
                    <a:ln>
                      <a:noFill/>
                    </a:ln>
                    <a:solidFill>
                      <a:srgbClr val="1F497D"/>
                    </a:solidFill>
                    <a:effectLst/>
                    <a:uLnTx/>
                    <a:uFillTx/>
                    <a:latin typeface="Arial"/>
                    <a:ea typeface="ＭＳ Ｐゴシック" charset="0"/>
                  </a:rPr>
                  <a:t>The method accurately models interest rate curves without zero-coupon yield curve data. We calculate excess returns with the </a:t>
                </a:r>
                <a:r>
                  <a:rPr kumimoji="0" lang="en-GB" sz="2000" b="1" i="0" u="none" strike="noStrike" kern="1200" cap="none" spc="0" normalizeH="0" baseline="0" noProof="0" dirty="0">
                    <a:ln>
                      <a:noFill/>
                    </a:ln>
                    <a:solidFill>
                      <a:srgbClr val="1F497D"/>
                    </a:solidFill>
                    <a:effectLst/>
                    <a:uLnTx/>
                    <a:uFillTx/>
                    <a:latin typeface="Arial"/>
                    <a:ea typeface="ＭＳ Ｐゴシック" charset="0"/>
                  </a:rPr>
                  <a:t>Nelson-Siegel-</a:t>
                </a:r>
                <a:r>
                  <a:rPr kumimoji="0" lang="en-GB" sz="2000" b="1" i="0" u="none" strike="noStrike" kern="1200" cap="none" spc="0" normalizeH="0" baseline="0" noProof="0" dirty="0" err="1">
                    <a:ln>
                      <a:noFill/>
                    </a:ln>
                    <a:solidFill>
                      <a:srgbClr val="1F497D"/>
                    </a:solidFill>
                    <a:effectLst/>
                    <a:uLnTx/>
                    <a:uFillTx/>
                    <a:latin typeface="Arial"/>
                    <a:ea typeface="ＭＳ Ｐゴシック" charset="0"/>
                  </a:rPr>
                  <a:t>Svensson</a:t>
                </a:r>
                <a:r>
                  <a:rPr kumimoji="0" lang="en-GB" sz="2000" b="0" i="0" u="none" strike="noStrike" kern="1200" cap="none" spc="0" normalizeH="0" baseline="0" noProof="0" dirty="0">
                    <a:ln>
                      <a:noFill/>
                    </a:ln>
                    <a:solidFill>
                      <a:srgbClr val="1F497D"/>
                    </a:solidFill>
                    <a:effectLst/>
                    <a:uLnTx/>
                    <a:uFillTx/>
                    <a:latin typeface="Arial"/>
                    <a:ea typeface="ＭＳ Ｐゴシック" charset="0"/>
                  </a:rPr>
                  <a:t> model (NSS).</a:t>
                </a:r>
                <a:endParaRPr lang="en-FR" dirty="0">
                  <a:solidFill>
                    <a:schemeClr val="dk2"/>
                  </a:solidFill>
                  <a:latin typeface="Cambria Math" panose="02040503050406030204" pitchFamily="18" charset="0"/>
                </a:endParaRPr>
              </a:p>
              <a:p>
                <a:pPr marL="0" indent="0" defTabSz="914400" fontAlgn="auto">
                  <a:lnSpc>
                    <a:spcPct val="115000"/>
                  </a:lnSpc>
                  <a:buClr>
                    <a:schemeClr val="dk2"/>
                  </a:buClr>
                  <a:buSzPts val="1800"/>
                  <a:buNone/>
                  <a:defRPr/>
                </a:pPr>
                <a14:m>
                  <m:oMathPara xmlns:m="http://schemas.openxmlformats.org/officeDocument/2006/math">
                    <m:oMathParaPr>
                      <m:jc m:val="centerGroup"/>
                    </m:oMathParaPr>
                    <m:oMath xmlns:m="http://schemas.openxmlformats.org/officeDocument/2006/math">
                      <m:r>
                        <a:rPr lang="en-FR">
                          <a:solidFill>
                            <a:schemeClr val="dk2"/>
                          </a:solidFill>
                          <a:latin typeface="Cambria Math" panose="02040503050406030204" pitchFamily="18" charset="0"/>
                        </a:rPr>
                        <m:t>𝑓</m:t>
                      </m:r>
                      <m:d>
                        <m:dPr>
                          <m:ctrlPr>
                            <a:rPr lang="en-FR" i="1">
                              <a:solidFill>
                                <a:schemeClr val="dk2"/>
                              </a:solidFill>
                              <a:latin typeface="Cambria Math" panose="02040503050406030204" pitchFamily="18" charset="0"/>
                            </a:rPr>
                          </m:ctrlPr>
                        </m:dPr>
                        <m:e>
                          <m:r>
                            <a:rPr lang="en-FR">
                              <a:solidFill>
                                <a:schemeClr val="dk2"/>
                              </a:solidFill>
                              <a:latin typeface="Cambria Math" panose="02040503050406030204" pitchFamily="18" charset="0"/>
                            </a:rPr>
                            <m:t>𝑡</m:t>
                          </m:r>
                          <m:r>
                            <a:rPr lang="en-FR">
                              <a:solidFill>
                                <a:schemeClr val="dk2"/>
                              </a:solidFill>
                              <a:latin typeface="Cambria Math" panose="02040503050406030204" pitchFamily="18" charset="0"/>
                            </a:rPr>
                            <m:t>,</m:t>
                          </m:r>
                          <m:r>
                            <a:rPr lang="en-FR">
                              <a:solidFill>
                                <a:schemeClr val="dk2"/>
                              </a:solidFill>
                              <a:latin typeface="Cambria Math" panose="02040503050406030204" pitchFamily="18" charset="0"/>
                            </a:rPr>
                            <m:t>𝑡</m:t>
                          </m:r>
                          <m:r>
                            <a:rPr lang="en-FR">
                              <a:solidFill>
                                <a:schemeClr val="dk2"/>
                              </a:solidFill>
                              <a:latin typeface="Cambria Math" panose="02040503050406030204" pitchFamily="18" charset="0"/>
                            </a:rPr>
                            <m:t>+</m:t>
                          </m:r>
                          <m:r>
                            <a:rPr lang="en-FR">
                              <a:solidFill>
                                <a:schemeClr val="dk2"/>
                              </a:solidFill>
                              <a:latin typeface="Cambria Math" panose="02040503050406030204" pitchFamily="18" charset="0"/>
                            </a:rPr>
                            <m:t>𝑚</m:t>
                          </m:r>
                        </m:e>
                      </m:d>
                      <m:r>
                        <a:rPr lang="en-FR">
                          <a:solidFill>
                            <a:schemeClr val="dk2"/>
                          </a:solidFill>
                          <a:latin typeface="Cambria Math" panose="02040503050406030204" pitchFamily="18" charset="0"/>
                        </a:rPr>
                        <m:t>=</m:t>
                      </m:r>
                      <m:sSub>
                        <m:sSubPr>
                          <m:ctrlPr>
                            <a:rPr lang="en-FR" i="1">
                              <a:solidFill>
                                <a:schemeClr val="dk2"/>
                              </a:solidFill>
                              <a:latin typeface="Cambria Math" panose="02040503050406030204" pitchFamily="18" charset="0"/>
                            </a:rPr>
                          </m:ctrlPr>
                        </m:sSubPr>
                        <m:e>
                          <m:r>
                            <m:rPr>
                              <m:sty m:val="p"/>
                            </m:rPr>
                            <a:rPr lang="en-FR">
                              <a:solidFill>
                                <a:schemeClr val="dk2"/>
                              </a:solidFill>
                              <a:latin typeface="Cambria Math" panose="02040503050406030204" pitchFamily="18" charset="0"/>
                            </a:rPr>
                            <m:t>β</m:t>
                          </m:r>
                        </m:e>
                        <m:sub>
                          <m:r>
                            <a:rPr lang="en-FR">
                              <a:solidFill>
                                <a:schemeClr val="dk2"/>
                              </a:solidFill>
                              <a:latin typeface="Cambria Math" panose="02040503050406030204" pitchFamily="18" charset="0"/>
                            </a:rPr>
                            <m:t>0</m:t>
                          </m:r>
                        </m:sub>
                      </m:sSub>
                      <m:r>
                        <a:rPr lang="en-FR">
                          <a:solidFill>
                            <a:schemeClr val="dk2"/>
                          </a:solidFill>
                          <a:latin typeface="Cambria Math" panose="02040503050406030204" pitchFamily="18" charset="0"/>
                        </a:rPr>
                        <m:t>+</m:t>
                      </m:r>
                      <m:sSub>
                        <m:sSubPr>
                          <m:ctrlPr>
                            <a:rPr lang="en-FR" i="1">
                              <a:solidFill>
                                <a:schemeClr val="dk2"/>
                              </a:solidFill>
                              <a:latin typeface="Cambria Math" panose="02040503050406030204" pitchFamily="18" charset="0"/>
                            </a:rPr>
                          </m:ctrlPr>
                        </m:sSubPr>
                        <m:e>
                          <m:r>
                            <m:rPr>
                              <m:sty m:val="p"/>
                            </m:rPr>
                            <a:rPr lang="en-FR">
                              <a:solidFill>
                                <a:schemeClr val="dk2"/>
                              </a:solidFill>
                              <a:latin typeface="Cambria Math" panose="02040503050406030204" pitchFamily="18" charset="0"/>
                            </a:rPr>
                            <m:t>β</m:t>
                          </m:r>
                        </m:e>
                        <m:sub>
                          <m:r>
                            <a:rPr lang="en-FR">
                              <a:solidFill>
                                <a:schemeClr val="dk2"/>
                              </a:solidFill>
                              <a:latin typeface="Cambria Math" panose="02040503050406030204" pitchFamily="18" charset="0"/>
                            </a:rPr>
                            <m:t>1</m:t>
                          </m:r>
                        </m:sub>
                      </m:sSub>
                      <m:sSup>
                        <m:sSupPr>
                          <m:ctrlPr>
                            <a:rPr lang="en-FR" i="1">
                              <a:solidFill>
                                <a:schemeClr val="dk2"/>
                              </a:solidFill>
                              <a:latin typeface="Cambria Math" panose="02040503050406030204" pitchFamily="18" charset="0"/>
                            </a:rPr>
                          </m:ctrlPr>
                        </m:sSupPr>
                        <m:e>
                          <m:r>
                            <a:rPr lang="en-FR">
                              <a:solidFill>
                                <a:schemeClr val="dk2"/>
                              </a:solidFill>
                              <a:latin typeface="Cambria Math" panose="02040503050406030204" pitchFamily="18" charset="0"/>
                            </a:rPr>
                            <m:t>𝑒</m:t>
                          </m:r>
                        </m:e>
                        <m:sup>
                          <m:r>
                            <a:rPr lang="en-FR">
                              <a:solidFill>
                                <a:schemeClr val="dk2"/>
                              </a:solidFill>
                              <a:latin typeface="Cambria Math" panose="02040503050406030204" pitchFamily="18" charset="0"/>
                            </a:rPr>
                            <m:t>−</m:t>
                          </m:r>
                          <m:f>
                            <m:fPr>
                              <m:ctrlPr>
                                <a:rPr lang="en-FR" i="1">
                                  <a:solidFill>
                                    <a:schemeClr val="dk2"/>
                                  </a:solidFill>
                                  <a:latin typeface="Cambria Math" panose="02040503050406030204" pitchFamily="18" charset="0"/>
                                </a:rPr>
                              </m:ctrlPr>
                            </m:fPr>
                            <m:num>
                              <m:r>
                                <a:rPr lang="en-FR">
                                  <a:solidFill>
                                    <a:schemeClr val="dk2"/>
                                  </a:solidFill>
                                  <a:latin typeface="Cambria Math" panose="02040503050406030204" pitchFamily="18" charset="0"/>
                                </a:rPr>
                                <m:t>𝑚</m:t>
                              </m:r>
                            </m:num>
                            <m:den>
                              <m:sSub>
                                <m:sSubPr>
                                  <m:ctrlPr>
                                    <a:rPr lang="en-FR" i="1">
                                      <a:solidFill>
                                        <a:schemeClr val="dk2"/>
                                      </a:solidFill>
                                      <a:latin typeface="Cambria Math" panose="02040503050406030204" pitchFamily="18" charset="0"/>
                                    </a:rPr>
                                  </m:ctrlPr>
                                </m:sSubPr>
                                <m:e>
                                  <m:r>
                                    <m:rPr>
                                      <m:sty m:val="p"/>
                                    </m:rPr>
                                    <a:rPr lang="en-FR">
                                      <a:solidFill>
                                        <a:schemeClr val="dk2"/>
                                      </a:solidFill>
                                      <a:latin typeface="Cambria Math" panose="02040503050406030204" pitchFamily="18" charset="0"/>
                                    </a:rPr>
                                    <m:t>τ</m:t>
                                  </m:r>
                                </m:e>
                                <m:sub>
                                  <m:r>
                                    <a:rPr lang="en-FR">
                                      <a:solidFill>
                                        <a:schemeClr val="dk2"/>
                                      </a:solidFill>
                                      <a:latin typeface="Cambria Math" panose="02040503050406030204" pitchFamily="18" charset="0"/>
                                    </a:rPr>
                                    <m:t>1</m:t>
                                  </m:r>
                                </m:sub>
                              </m:sSub>
                            </m:den>
                          </m:f>
                        </m:sup>
                      </m:sSup>
                      <m:r>
                        <a:rPr lang="en-FR">
                          <a:solidFill>
                            <a:schemeClr val="dk2"/>
                          </a:solidFill>
                          <a:latin typeface="Cambria Math" panose="02040503050406030204" pitchFamily="18" charset="0"/>
                        </a:rPr>
                        <m:t>+</m:t>
                      </m:r>
                      <m:sSub>
                        <m:sSubPr>
                          <m:ctrlPr>
                            <a:rPr lang="en-FR" i="1">
                              <a:solidFill>
                                <a:schemeClr val="dk2"/>
                              </a:solidFill>
                              <a:latin typeface="Cambria Math" panose="02040503050406030204" pitchFamily="18" charset="0"/>
                            </a:rPr>
                          </m:ctrlPr>
                        </m:sSubPr>
                        <m:e>
                          <m:r>
                            <m:rPr>
                              <m:sty m:val="p"/>
                            </m:rPr>
                            <a:rPr lang="en-FR">
                              <a:solidFill>
                                <a:schemeClr val="dk2"/>
                              </a:solidFill>
                              <a:latin typeface="Cambria Math" panose="02040503050406030204" pitchFamily="18" charset="0"/>
                            </a:rPr>
                            <m:t>β</m:t>
                          </m:r>
                        </m:e>
                        <m:sub>
                          <m:r>
                            <a:rPr lang="en-FR">
                              <a:solidFill>
                                <a:schemeClr val="dk2"/>
                              </a:solidFill>
                              <a:latin typeface="Cambria Math" panose="02040503050406030204" pitchFamily="18" charset="0"/>
                            </a:rPr>
                            <m:t>2</m:t>
                          </m:r>
                        </m:sub>
                      </m:sSub>
                      <m:f>
                        <m:fPr>
                          <m:ctrlPr>
                            <a:rPr lang="en-FR" i="1">
                              <a:solidFill>
                                <a:schemeClr val="dk2"/>
                              </a:solidFill>
                              <a:latin typeface="Cambria Math" panose="02040503050406030204" pitchFamily="18" charset="0"/>
                            </a:rPr>
                          </m:ctrlPr>
                        </m:fPr>
                        <m:num>
                          <m:r>
                            <a:rPr lang="en-FR">
                              <a:solidFill>
                                <a:schemeClr val="dk2"/>
                              </a:solidFill>
                              <a:latin typeface="Cambria Math" panose="02040503050406030204" pitchFamily="18" charset="0"/>
                            </a:rPr>
                            <m:t>𝑚</m:t>
                          </m:r>
                        </m:num>
                        <m:den>
                          <m:sSub>
                            <m:sSubPr>
                              <m:ctrlPr>
                                <a:rPr lang="en-FR" i="1">
                                  <a:solidFill>
                                    <a:schemeClr val="dk2"/>
                                  </a:solidFill>
                                  <a:latin typeface="Cambria Math" panose="02040503050406030204" pitchFamily="18" charset="0"/>
                                </a:rPr>
                              </m:ctrlPr>
                            </m:sSubPr>
                            <m:e>
                              <m:r>
                                <m:rPr>
                                  <m:sty m:val="p"/>
                                </m:rPr>
                                <a:rPr lang="en-FR">
                                  <a:solidFill>
                                    <a:schemeClr val="dk2"/>
                                  </a:solidFill>
                                  <a:latin typeface="Cambria Math" panose="02040503050406030204" pitchFamily="18" charset="0"/>
                                </a:rPr>
                                <m:t>τ</m:t>
                              </m:r>
                            </m:e>
                            <m:sub>
                              <m:r>
                                <a:rPr lang="en-FR">
                                  <a:solidFill>
                                    <a:schemeClr val="dk2"/>
                                  </a:solidFill>
                                  <a:latin typeface="Cambria Math" panose="02040503050406030204" pitchFamily="18" charset="0"/>
                                </a:rPr>
                                <m:t>1</m:t>
                              </m:r>
                            </m:sub>
                          </m:sSub>
                        </m:den>
                      </m:f>
                      <m:sSup>
                        <m:sSupPr>
                          <m:ctrlPr>
                            <a:rPr lang="en-FR" i="1">
                              <a:solidFill>
                                <a:schemeClr val="dk2"/>
                              </a:solidFill>
                              <a:latin typeface="Cambria Math" panose="02040503050406030204" pitchFamily="18" charset="0"/>
                            </a:rPr>
                          </m:ctrlPr>
                        </m:sSupPr>
                        <m:e>
                          <m:r>
                            <a:rPr lang="en-FR">
                              <a:solidFill>
                                <a:schemeClr val="dk2"/>
                              </a:solidFill>
                              <a:latin typeface="Cambria Math" panose="02040503050406030204" pitchFamily="18" charset="0"/>
                            </a:rPr>
                            <m:t>𝑒</m:t>
                          </m:r>
                        </m:e>
                        <m:sup>
                          <m:r>
                            <a:rPr lang="en-FR">
                              <a:solidFill>
                                <a:schemeClr val="dk2"/>
                              </a:solidFill>
                              <a:latin typeface="Cambria Math" panose="02040503050406030204" pitchFamily="18" charset="0"/>
                            </a:rPr>
                            <m:t>−</m:t>
                          </m:r>
                          <m:f>
                            <m:fPr>
                              <m:ctrlPr>
                                <a:rPr lang="en-FR" i="1">
                                  <a:solidFill>
                                    <a:schemeClr val="dk2"/>
                                  </a:solidFill>
                                  <a:latin typeface="Cambria Math" panose="02040503050406030204" pitchFamily="18" charset="0"/>
                                </a:rPr>
                              </m:ctrlPr>
                            </m:fPr>
                            <m:num>
                              <m:r>
                                <a:rPr lang="en-FR">
                                  <a:solidFill>
                                    <a:schemeClr val="dk2"/>
                                  </a:solidFill>
                                  <a:latin typeface="Cambria Math" panose="02040503050406030204" pitchFamily="18" charset="0"/>
                                </a:rPr>
                                <m:t>𝑚</m:t>
                              </m:r>
                            </m:num>
                            <m:den>
                              <m:sSub>
                                <m:sSubPr>
                                  <m:ctrlPr>
                                    <a:rPr lang="en-FR" i="1">
                                      <a:solidFill>
                                        <a:schemeClr val="dk2"/>
                                      </a:solidFill>
                                      <a:latin typeface="Cambria Math" panose="02040503050406030204" pitchFamily="18" charset="0"/>
                                    </a:rPr>
                                  </m:ctrlPr>
                                </m:sSubPr>
                                <m:e>
                                  <m:r>
                                    <m:rPr>
                                      <m:sty m:val="p"/>
                                    </m:rPr>
                                    <a:rPr lang="en-FR">
                                      <a:solidFill>
                                        <a:schemeClr val="dk2"/>
                                      </a:solidFill>
                                      <a:latin typeface="Cambria Math" panose="02040503050406030204" pitchFamily="18" charset="0"/>
                                    </a:rPr>
                                    <m:t>τ</m:t>
                                  </m:r>
                                </m:e>
                                <m:sub>
                                  <m:r>
                                    <a:rPr lang="en-FR">
                                      <a:solidFill>
                                        <a:schemeClr val="dk2"/>
                                      </a:solidFill>
                                      <a:latin typeface="Cambria Math" panose="02040503050406030204" pitchFamily="18" charset="0"/>
                                    </a:rPr>
                                    <m:t>1</m:t>
                                  </m:r>
                                </m:sub>
                              </m:sSub>
                            </m:den>
                          </m:f>
                        </m:sup>
                      </m:sSup>
                      <m:r>
                        <a:rPr lang="en-FR">
                          <a:solidFill>
                            <a:schemeClr val="dk2"/>
                          </a:solidFill>
                          <a:latin typeface="Cambria Math" panose="02040503050406030204" pitchFamily="18" charset="0"/>
                        </a:rPr>
                        <m:t>+</m:t>
                      </m:r>
                      <m:sSub>
                        <m:sSubPr>
                          <m:ctrlPr>
                            <a:rPr lang="en-FR" i="1">
                              <a:solidFill>
                                <a:schemeClr val="dk2"/>
                              </a:solidFill>
                              <a:latin typeface="Cambria Math" panose="02040503050406030204" pitchFamily="18" charset="0"/>
                            </a:rPr>
                          </m:ctrlPr>
                        </m:sSubPr>
                        <m:e>
                          <m:r>
                            <m:rPr>
                              <m:sty m:val="p"/>
                            </m:rPr>
                            <a:rPr lang="en-FR">
                              <a:solidFill>
                                <a:schemeClr val="dk2"/>
                              </a:solidFill>
                              <a:latin typeface="Cambria Math" panose="02040503050406030204" pitchFamily="18" charset="0"/>
                            </a:rPr>
                            <m:t>β</m:t>
                          </m:r>
                        </m:e>
                        <m:sub>
                          <m:r>
                            <a:rPr lang="en-FR">
                              <a:solidFill>
                                <a:schemeClr val="dk2"/>
                              </a:solidFill>
                              <a:latin typeface="Cambria Math" panose="02040503050406030204" pitchFamily="18" charset="0"/>
                            </a:rPr>
                            <m:t>3</m:t>
                          </m:r>
                        </m:sub>
                      </m:sSub>
                      <m:f>
                        <m:fPr>
                          <m:ctrlPr>
                            <a:rPr lang="en-FR" i="1">
                              <a:solidFill>
                                <a:schemeClr val="dk2"/>
                              </a:solidFill>
                              <a:latin typeface="Cambria Math" panose="02040503050406030204" pitchFamily="18" charset="0"/>
                            </a:rPr>
                          </m:ctrlPr>
                        </m:fPr>
                        <m:num>
                          <m:r>
                            <a:rPr lang="en-FR">
                              <a:solidFill>
                                <a:schemeClr val="dk2"/>
                              </a:solidFill>
                              <a:latin typeface="Cambria Math" panose="02040503050406030204" pitchFamily="18" charset="0"/>
                            </a:rPr>
                            <m:t>𝑚</m:t>
                          </m:r>
                        </m:num>
                        <m:den>
                          <m:sSub>
                            <m:sSubPr>
                              <m:ctrlPr>
                                <a:rPr lang="en-FR" i="1">
                                  <a:solidFill>
                                    <a:schemeClr val="dk2"/>
                                  </a:solidFill>
                                  <a:latin typeface="Cambria Math" panose="02040503050406030204" pitchFamily="18" charset="0"/>
                                </a:rPr>
                              </m:ctrlPr>
                            </m:sSubPr>
                            <m:e>
                              <m:r>
                                <m:rPr>
                                  <m:sty m:val="p"/>
                                </m:rPr>
                                <a:rPr lang="en-FR">
                                  <a:solidFill>
                                    <a:schemeClr val="dk2"/>
                                  </a:solidFill>
                                  <a:latin typeface="Cambria Math" panose="02040503050406030204" pitchFamily="18" charset="0"/>
                                </a:rPr>
                                <m:t>τ</m:t>
                              </m:r>
                            </m:e>
                            <m:sub>
                              <m:r>
                                <a:rPr lang="en-FR">
                                  <a:solidFill>
                                    <a:schemeClr val="dk2"/>
                                  </a:solidFill>
                                  <a:latin typeface="Cambria Math" panose="02040503050406030204" pitchFamily="18" charset="0"/>
                                </a:rPr>
                                <m:t>2</m:t>
                              </m:r>
                            </m:sub>
                          </m:sSub>
                        </m:den>
                      </m:f>
                      <m:sSup>
                        <m:sSupPr>
                          <m:ctrlPr>
                            <a:rPr lang="en-FR" i="1">
                              <a:solidFill>
                                <a:schemeClr val="dk2"/>
                              </a:solidFill>
                              <a:latin typeface="Cambria Math" panose="02040503050406030204" pitchFamily="18" charset="0"/>
                            </a:rPr>
                          </m:ctrlPr>
                        </m:sSupPr>
                        <m:e>
                          <m:r>
                            <a:rPr lang="en-FR">
                              <a:solidFill>
                                <a:schemeClr val="dk2"/>
                              </a:solidFill>
                              <a:latin typeface="Cambria Math" panose="02040503050406030204" pitchFamily="18" charset="0"/>
                            </a:rPr>
                            <m:t>𝑒</m:t>
                          </m:r>
                        </m:e>
                        <m:sup>
                          <m:r>
                            <a:rPr lang="en-FR">
                              <a:solidFill>
                                <a:schemeClr val="dk2"/>
                              </a:solidFill>
                              <a:latin typeface="Cambria Math" panose="02040503050406030204" pitchFamily="18" charset="0"/>
                            </a:rPr>
                            <m:t>−</m:t>
                          </m:r>
                          <m:f>
                            <m:fPr>
                              <m:ctrlPr>
                                <a:rPr lang="en-FR" i="1">
                                  <a:solidFill>
                                    <a:schemeClr val="dk2"/>
                                  </a:solidFill>
                                  <a:latin typeface="Cambria Math" panose="02040503050406030204" pitchFamily="18" charset="0"/>
                                </a:rPr>
                              </m:ctrlPr>
                            </m:fPr>
                            <m:num>
                              <m:r>
                                <a:rPr lang="en-FR">
                                  <a:solidFill>
                                    <a:schemeClr val="dk2"/>
                                  </a:solidFill>
                                  <a:latin typeface="Cambria Math" panose="02040503050406030204" pitchFamily="18" charset="0"/>
                                </a:rPr>
                                <m:t>𝑚</m:t>
                              </m:r>
                            </m:num>
                            <m:den>
                              <m:sSub>
                                <m:sSubPr>
                                  <m:ctrlPr>
                                    <a:rPr lang="en-FR" i="1">
                                      <a:solidFill>
                                        <a:schemeClr val="dk2"/>
                                      </a:solidFill>
                                      <a:latin typeface="Cambria Math" panose="02040503050406030204" pitchFamily="18" charset="0"/>
                                    </a:rPr>
                                  </m:ctrlPr>
                                </m:sSubPr>
                                <m:e>
                                  <m:r>
                                    <m:rPr>
                                      <m:sty m:val="p"/>
                                    </m:rPr>
                                    <a:rPr lang="en-FR">
                                      <a:solidFill>
                                        <a:schemeClr val="dk2"/>
                                      </a:solidFill>
                                      <a:latin typeface="Cambria Math" panose="02040503050406030204" pitchFamily="18" charset="0"/>
                                    </a:rPr>
                                    <m:t>τ</m:t>
                                  </m:r>
                                </m:e>
                                <m:sub>
                                  <m:r>
                                    <a:rPr lang="en-FR">
                                      <a:solidFill>
                                        <a:schemeClr val="dk2"/>
                                      </a:solidFill>
                                      <a:latin typeface="Cambria Math" panose="02040503050406030204" pitchFamily="18" charset="0"/>
                                    </a:rPr>
                                    <m:t>2</m:t>
                                  </m:r>
                                </m:sub>
                              </m:sSub>
                            </m:den>
                          </m:f>
                        </m:sup>
                      </m:sSup>
                    </m:oMath>
                  </m:oMathPara>
                </a14:m>
                <a:endParaRPr lang="en-GB" dirty="0">
                  <a:solidFill>
                    <a:schemeClr val="dk2"/>
                  </a:solidFill>
                </a:endParaRPr>
              </a:p>
              <a:p>
                <a:pPr marL="0" indent="0" defTabSz="914400" fontAlgn="auto">
                  <a:lnSpc>
                    <a:spcPct val="115000"/>
                  </a:lnSpc>
                  <a:buClr>
                    <a:schemeClr val="dk2"/>
                  </a:buClr>
                  <a:buSzPts val="1800"/>
                  <a:buNone/>
                  <a:defRPr/>
                </a:pPr>
                <a:r>
                  <a:rPr lang="en-GB" sz="2000" dirty="0">
                    <a:solidFill>
                      <a:schemeClr val="dk2"/>
                    </a:solidFill>
                  </a:rPr>
                  <a:t>The NSS model uses a four-component functional form to represent the yield curve.</a:t>
                </a:r>
                <a:endParaRPr lang="en-FR" sz="2000" i="1" dirty="0">
                  <a:solidFill>
                    <a:schemeClr val="dk2"/>
                  </a:solidFill>
                  <a:latin typeface="Cambria Math" panose="02040503050406030204" pitchFamily="18" charset="0"/>
                </a:endParaRPr>
              </a:p>
              <a:p>
                <a:pPr lvl="1" defTabSz="914400" fontAlgn="auto">
                  <a:lnSpc>
                    <a:spcPct val="115000"/>
                  </a:lnSpc>
                  <a:buClr>
                    <a:schemeClr val="dk2"/>
                  </a:buClr>
                  <a:buSzPts val="1800"/>
                  <a:defRPr/>
                </a:pPr>
                <a14:m>
                  <m:oMath xmlns:m="http://schemas.openxmlformats.org/officeDocument/2006/math">
                    <m:sSub>
                      <m:sSubPr>
                        <m:ctrlPr>
                          <a:rPr lang="en-FR" i="1" smtClean="0">
                            <a:solidFill>
                              <a:schemeClr val="dk2"/>
                            </a:solidFill>
                            <a:latin typeface="Cambria Math" panose="02040503050406030204" pitchFamily="18" charset="0"/>
                          </a:rPr>
                        </m:ctrlPr>
                      </m:sSubPr>
                      <m:e>
                        <m:r>
                          <m:rPr>
                            <m:sty m:val="p"/>
                          </m:rPr>
                          <a:rPr lang="en-FR">
                            <a:solidFill>
                              <a:schemeClr val="dk2"/>
                            </a:solidFill>
                            <a:latin typeface="Cambria Math" panose="02040503050406030204" pitchFamily="18" charset="0"/>
                          </a:rPr>
                          <m:t>β</m:t>
                        </m:r>
                      </m:e>
                      <m:sub>
                        <m:r>
                          <a:rPr lang="fr-FR" b="0" i="0" smtClean="0">
                            <a:solidFill>
                              <a:schemeClr val="dk2"/>
                            </a:solidFill>
                            <a:latin typeface="Cambria Math" panose="02040503050406030204" pitchFamily="18" charset="0"/>
                          </a:rPr>
                          <m:t>0</m:t>
                        </m:r>
                      </m:sub>
                    </m:sSub>
                    <m:r>
                      <a:rPr lang="en-FR" i="1">
                        <a:solidFill>
                          <a:schemeClr val="dk2"/>
                        </a:solidFill>
                        <a:latin typeface="Cambria Math" panose="02040503050406030204" pitchFamily="18" charset="0"/>
                      </a:rPr>
                      <m:t> </m:t>
                    </m:r>
                  </m:oMath>
                </a14:m>
                <a:r>
                  <a:rPr lang="en-GB" dirty="0">
                    <a:solidFill>
                      <a:schemeClr val="dk2"/>
                    </a:solidFill>
                  </a:rPr>
                  <a:t>: Constant, representing the long-term level of interest rates.</a:t>
                </a:r>
              </a:p>
              <a:p>
                <a:pPr lvl="1" defTabSz="914400" fontAlgn="auto">
                  <a:lnSpc>
                    <a:spcPct val="115000"/>
                  </a:lnSpc>
                  <a:buClr>
                    <a:schemeClr val="dk2"/>
                  </a:buClr>
                  <a:buSzPts val="1800"/>
                  <a:defRPr/>
                </a:pPr>
                <a14:m>
                  <m:oMath xmlns:m="http://schemas.openxmlformats.org/officeDocument/2006/math">
                    <m:sSub>
                      <m:sSubPr>
                        <m:ctrlPr>
                          <a:rPr lang="en-FR" i="1" smtClean="0">
                            <a:solidFill>
                              <a:schemeClr val="dk2"/>
                            </a:solidFill>
                            <a:latin typeface="Cambria Math" panose="02040503050406030204" pitchFamily="18" charset="0"/>
                          </a:rPr>
                        </m:ctrlPr>
                      </m:sSubPr>
                      <m:e>
                        <m:r>
                          <m:rPr>
                            <m:sty m:val="p"/>
                          </m:rPr>
                          <a:rPr lang="en-FR">
                            <a:solidFill>
                              <a:schemeClr val="dk2"/>
                            </a:solidFill>
                            <a:latin typeface="Cambria Math" panose="02040503050406030204" pitchFamily="18" charset="0"/>
                          </a:rPr>
                          <m:t>β</m:t>
                        </m:r>
                      </m:e>
                      <m:sub>
                        <m:r>
                          <a:rPr lang="fr-FR" b="0" i="0" smtClean="0">
                            <a:solidFill>
                              <a:schemeClr val="dk2"/>
                            </a:solidFill>
                            <a:latin typeface="Cambria Math" panose="02040503050406030204" pitchFamily="18" charset="0"/>
                          </a:rPr>
                          <m:t>1</m:t>
                        </m:r>
                      </m:sub>
                    </m:sSub>
                    <m:r>
                      <a:rPr lang="en-FR" i="1">
                        <a:solidFill>
                          <a:schemeClr val="dk2"/>
                        </a:solidFill>
                        <a:latin typeface="Cambria Math" panose="02040503050406030204" pitchFamily="18" charset="0"/>
                      </a:rPr>
                      <m:t> </m:t>
                    </m:r>
                  </m:oMath>
                </a14:m>
                <a:r>
                  <a:rPr lang="en-GB" dirty="0">
                    <a:solidFill>
                      <a:schemeClr val="dk2"/>
                    </a:solidFill>
                  </a:rPr>
                  <a:t>: Coefficient associated with the first exponential component, influencing the slope of the yield curve.</a:t>
                </a:r>
              </a:p>
              <a:p>
                <a:pPr lvl="1" defTabSz="914400" fontAlgn="auto">
                  <a:lnSpc>
                    <a:spcPct val="115000"/>
                  </a:lnSpc>
                  <a:buClr>
                    <a:schemeClr val="dk2"/>
                  </a:buClr>
                  <a:buSzPts val="1800"/>
                  <a:defRPr/>
                </a:pPr>
                <a14:m>
                  <m:oMath xmlns:m="http://schemas.openxmlformats.org/officeDocument/2006/math">
                    <m:sSub>
                      <m:sSubPr>
                        <m:ctrlPr>
                          <a:rPr lang="en-FR" i="1" smtClean="0">
                            <a:solidFill>
                              <a:schemeClr val="dk2"/>
                            </a:solidFill>
                            <a:latin typeface="Cambria Math" panose="02040503050406030204" pitchFamily="18" charset="0"/>
                          </a:rPr>
                        </m:ctrlPr>
                      </m:sSubPr>
                      <m:e>
                        <m:r>
                          <m:rPr>
                            <m:sty m:val="p"/>
                          </m:rPr>
                          <a:rPr lang="en-FR">
                            <a:solidFill>
                              <a:schemeClr val="dk2"/>
                            </a:solidFill>
                            <a:latin typeface="Cambria Math" panose="02040503050406030204" pitchFamily="18" charset="0"/>
                          </a:rPr>
                          <m:t>β</m:t>
                        </m:r>
                      </m:e>
                      <m:sub>
                        <m:r>
                          <a:rPr lang="fr-FR" b="0" i="0" smtClean="0">
                            <a:solidFill>
                              <a:schemeClr val="dk2"/>
                            </a:solidFill>
                            <a:latin typeface="Cambria Math" panose="02040503050406030204" pitchFamily="18" charset="0"/>
                          </a:rPr>
                          <m:t>2</m:t>
                        </m:r>
                      </m:sub>
                    </m:sSub>
                    <m:r>
                      <a:rPr lang="en-FR" i="1">
                        <a:solidFill>
                          <a:schemeClr val="dk2"/>
                        </a:solidFill>
                        <a:latin typeface="Cambria Math" panose="02040503050406030204" pitchFamily="18" charset="0"/>
                      </a:rPr>
                      <m:t> </m:t>
                    </m:r>
                  </m:oMath>
                </a14:m>
                <a:r>
                  <a:rPr lang="en-GB" dirty="0">
                    <a:solidFill>
                      <a:schemeClr val="dk2"/>
                    </a:solidFill>
                  </a:rPr>
                  <a:t>: Coefficient associated with the second exponential component, contributing to the curvature of the yield curve.</a:t>
                </a:r>
              </a:p>
              <a:p>
                <a:pPr lvl="1" defTabSz="914400" fontAlgn="auto">
                  <a:lnSpc>
                    <a:spcPct val="115000"/>
                  </a:lnSpc>
                  <a:buClr>
                    <a:schemeClr val="dk2"/>
                  </a:buClr>
                  <a:buSzPts val="1800"/>
                  <a:defRPr/>
                </a:pPr>
                <a14:m>
                  <m:oMath xmlns:m="http://schemas.openxmlformats.org/officeDocument/2006/math">
                    <m:sSub>
                      <m:sSubPr>
                        <m:ctrlPr>
                          <a:rPr lang="en-FR" i="1" smtClean="0">
                            <a:solidFill>
                              <a:schemeClr val="dk2"/>
                            </a:solidFill>
                            <a:latin typeface="Cambria Math" panose="02040503050406030204" pitchFamily="18" charset="0"/>
                          </a:rPr>
                        </m:ctrlPr>
                      </m:sSubPr>
                      <m:e>
                        <m:r>
                          <m:rPr>
                            <m:sty m:val="p"/>
                          </m:rPr>
                          <a:rPr lang="en-FR">
                            <a:solidFill>
                              <a:schemeClr val="dk2"/>
                            </a:solidFill>
                            <a:latin typeface="Cambria Math" panose="02040503050406030204" pitchFamily="18" charset="0"/>
                          </a:rPr>
                          <m:t>β</m:t>
                        </m:r>
                      </m:e>
                      <m:sub>
                        <m:r>
                          <a:rPr lang="fr-FR" b="0" i="0" smtClean="0">
                            <a:solidFill>
                              <a:schemeClr val="dk2"/>
                            </a:solidFill>
                            <a:latin typeface="Cambria Math" panose="02040503050406030204" pitchFamily="18" charset="0"/>
                          </a:rPr>
                          <m:t>3</m:t>
                        </m:r>
                      </m:sub>
                    </m:sSub>
                    <m:r>
                      <a:rPr lang="en-FR" i="1">
                        <a:solidFill>
                          <a:schemeClr val="dk2"/>
                        </a:solidFill>
                        <a:latin typeface="Cambria Math" panose="02040503050406030204" pitchFamily="18" charset="0"/>
                      </a:rPr>
                      <m:t> </m:t>
                    </m:r>
                  </m:oMath>
                </a14:m>
                <a:r>
                  <a:rPr lang="en-GB" dirty="0">
                    <a:solidFill>
                      <a:schemeClr val="dk2"/>
                    </a:solidFill>
                  </a:rPr>
                  <a:t>: Coefficient associated with the third exponential component, influencing a possible second hump or inflection point in the yield curve.</a:t>
                </a:r>
              </a:p>
            </p:txBody>
          </p:sp>
        </mc:Choice>
        <mc:Fallback>
          <p:sp>
            <p:nvSpPr>
              <p:cNvPr id="6" name="Content Placeholder 5">
                <a:extLst>
                  <a:ext uri="{FF2B5EF4-FFF2-40B4-BE49-F238E27FC236}">
                    <a16:creationId xmlns:a16="http://schemas.microsoft.com/office/drawing/2014/main" id="{591DED66-D71C-4253-C088-1B001523FEE5}"/>
                  </a:ext>
                </a:extLst>
              </p:cNvPr>
              <p:cNvSpPr>
                <a:spLocks noGrp="1" noRot="1" noChangeAspect="1" noMove="1" noResize="1" noEditPoints="1" noAdjustHandles="1" noChangeArrowheads="1" noChangeShapeType="1" noTextEdit="1"/>
              </p:cNvSpPr>
              <p:nvPr>
                <p:ph sz="quarter" idx="13"/>
              </p:nvPr>
            </p:nvSpPr>
            <p:spPr>
              <a:blipFill>
                <a:blip r:embed="rId2"/>
                <a:stretch>
                  <a:fillRect l="-578" t="-260"/>
                </a:stretch>
              </a:blipFill>
            </p:spPr>
            <p:txBody>
              <a:bodyPr/>
              <a:lstStyle/>
              <a:p>
                <a:r>
                  <a:rPr lang="en-FR">
                    <a:noFill/>
                  </a:rPr>
                  <a:t> </a:t>
                </a:r>
              </a:p>
            </p:txBody>
          </p:sp>
        </mc:Fallback>
      </mc:AlternateContent>
    </p:spTree>
    <p:extLst>
      <p:ext uri="{BB962C8B-B14F-4D97-AF65-F5344CB8AC3E}">
        <p14:creationId xmlns:p14="http://schemas.microsoft.com/office/powerpoint/2010/main" val="3421776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78B14-ACC6-F5EC-4BE5-343A449B1447}"/>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EA516B7C-B9F4-0C31-2DEF-5860704F0848}"/>
              </a:ext>
            </a:extLst>
          </p:cNvPr>
          <p:cNvSpPr>
            <a:spLocks noGrp="1"/>
          </p:cNvSpPr>
          <p:nvPr>
            <p:ph type="title"/>
          </p:nvPr>
        </p:nvSpPr>
        <p:spPr/>
        <p:txBody>
          <a:bodyPr/>
          <a:lstStyle/>
          <a:p>
            <a:r>
              <a:rPr lang="fr-FR" dirty="0"/>
              <a:t>Introduction – GSW </a:t>
            </a:r>
            <a:r>
              <a:rPr lang="fr-FR" dirty="0" err="1"/>
              <a:t>dataset</a:t>
            </a:r>
            <a:endParaRPr lang="fr-FR" dirty="0"/>
          </a:p>
        </p:txBody>
      </p:sp>
      <p:sp>
        <p:nvSpPr>
          <p:cNvPr id="4" name="Espace réservé du contenu 3">
            <a:extLst>
              <a:ext uri="{FF2B5EF4-FFF2-40B4-BE49-F238E27FC236}">
                <a16:creationId xmlns:a16="http://schemas.microsoft.com/office/drawing/2014/main" id="{2AF98AC3-28C2-15EC-CE4A-5F3A09BEB982}"/>
              </a:ext>
            </a:extLst>
          </p:cNvPr>
          <p:cNvSpPr>
            <a:spLocks noGrp="1"/>
          </p:cNvSpPr>
          <p:nvPr>
            <p:ph sz="quarter" idx="13"/>
          </p:nvPr>
        </p:nvSpPr>
        <p:spPr/>
        <p:txBody>
          <a:bodyPr/>
          <a:lstStyle/>
          <a:p>
            <a:pPr marL="114300" indent="0" defTabSz="914400" fontAlgn="auto">
              <a:lnSpc>
                <a:spcPct val="115000"/>
              </a:lnSpc>
              <a:buClr>
                <a:schemeClr val="dk2"/>
              </a:buClr>
              <a:buSzPts val="1800"/>
              <a:buNone/>
              <a:defRPr/>
            </a:pPr>
            <a:r>
              <a:rPr lang="en-GB" sz="2000" dirty="0">
                <a:solidFill>
                  <a:schemeClr val="dk2"/>
                </a:solidFill>
              </a:rPr>
              <a:t>The </a:t>
            </a:r>
            <a:r>
              <a:rPr lang="en-GB" sz="2000" b="1" dirty="0" err="1">
                <a:solidFill>
                  <a:schemeClr val="dk2"/>
                </a:solidFill>
              </a:rPr>
              <a:t>Gurkaynak</a:t>
            </a:r>
            <a:r>
              <a:rPr lang="en-GB" sz="2000" dirty="0">
                <a:solidFill>
                  <a:schemeClr val="dk2"/>
                </a:solidFill>
              </a:rPr>
              <a:t>, </a:t>
            </a:r>
            <a:r>
              <a:rPr lang="en-GB" sz="2000" b="1" dirty="0">
                <a:solidFill>
                  <a:schemeClr val="dk2"/>
                </a:solidFill>
              </a:rPr>
              <a:t>Sack</a:t>
            </a:r>
            <a:r>
              <a:rPr lang="en-GB" sz="2000" dirty="0">
                <a:solidFill>
                  <a:schemeClr val="dk2"/>
                </a:solidFill>
              </a:rPr>
              <a:t>, and </a:t>
            </a:r>
            <a:r>
              <a:rPr lang="en-GB" sz="2000" b="1" dirty="0">
                <a:solidFill>
                  <a:schemeClr val="dk2"/>
                </a:solidFill>
              </a:rPr>
              <a:t>Wright</a:t>
            </a:r>
            <a:r>
              <a:rPr lang="en-GB" sz="2000" dirty="0">
                <a:solidFill>
                  <a:schemeClr val="dk2"/>
                </a:solidFill>
              </a:rPr>
              <a:t> (2006) paper, titled "</a:t>
            </a:r>
            <a:r>
              <a:rPr lang="en-GB" sz="2000" i="1" dirty="0">
                <a:solidFill>
                  <a:schemeClr val="dk2"/>
                </a:solidFill>
              </a:rPr>
              <a:t>The U.S. Treasury Yield Curve: 1961 to the Present</a:t>
            </a:r>
            <a:r>
              <a:rPr lang="en-GB" sz="2000" dirty="0">
                <a:solidFill>
                  <a:schemeClr val="dk2"/>
                </a:solidFill>
              </a:rPr>
              <a:t>" examines the </a:t>
            </a:r>
            <a:r>
              <a:rPr lang="en-GB" sz="2000" dirty="0" err="1">
                <a:solidFill>
                  <a:schemeClr val="dk2"/>
                </a:solidFill>
              </a:rPr>
              <a:t>behavior</a:t>
            </a:r>
            <a:r>
              <a:rPr lang="en-GB" sz="2000" dirty="0">
                <a:solidFill>
                  <a:schemeClr val="dk2"/>
                </a:solidFill>
              </a:rPr>
              <a:t> of the U.S. Treasury yield curve.</a:t>
            </a:r>
          </a:p>
          <a:p>
            <a:pPr marL="114300" indent="0" defTabSz="914400" fontAlgn="auto">
              <a:lnSpc>
                <a:spcPct val="115000"/>
              </a:lnSpc>
              <a:buClr>
                <a:schemeClr val="dk2"/>
              </a:buClr>
              <a:buSzPts val="1800"/>
              <a:buNone/>
              <a:defRPr/>
            </a:pPr>
            <a:endParaRPr lang="en-GB" sz="2000" dirty="0">
              <a:solidFill>
                <a:schemeClr val="dk2"/>
              </a:solidFill>
            </a:endParaRPr>
          </a:p>
          <a:p>
            <a:pPr marL="114300" indent="0" defTabSz="914400" fontAlgn="auto">
              <a:lnSpc>
                <a:spcPct val="115000"/>
              </a:lnSpc>
              <a:buClr>
                <a:schemeClr val="dk2"/>
              </a:buClr>
              <a:buSzPts val="1800"/>
              <a:buNone/>
              <a:defRPr/>
            </a:pPr>
            <a:r>
              <a:rPr lang="en-GB" sz="2000" dirty="0">
                <a:solidFill>
                  <a:schemeClr val="dk2"/>
                </a:solidFill>
              </a:rPr>
              <a:t>They find that the changes in the slope of the yield curve are informative about changes in monetary policy. They also find evidence of a positive inflation risk premium, meaning that investors demand higher compensation for inflation risk, and a positive real interest rate, meaning that investors demand compensation for the opportunity cost of holding bonds.</a:t>
            </a:r>
          </a:p>
          <a:p>
            <a:pPr marL="114300" indent="0" defTabSz="914400" fontAlgn="auto">
              <a:lnSpc>
                <a:spcPct val="115000"/>
              </a:lnSpc>
              <a:buClr>
                <a:schemeClr val="dk2"/>
              </a:buClr>
              <a:buSzPts val="1800"/>
              <a:buNone/>
              <a:defRPr/>
            </a:pPr>
            <a:endParaRPr lang="en-GB" sz="2000" dirty="0">
              <a:solidFill>
                <a:schemeClr val="dk2"/>
              </a:solidFill>
            </a:endParaRPr>
          </a:p>
          <a:p>
            <a:pPr marL="114300" indent="0" defTabSz="914400" fontAlgn="auto">
              <a:lnSpc>
                <a:spcPct val="115000"/>
              </a:lnSpc>
              <a:buClr>
                <a:schemeClr val="dk2"/>
              </a:buClr>
              <a:buSzPts val="1800"/>
              <a:buNone/>
              <a:defRPr/>
            </a:pPr>
            <a:r>
              <a:rPr lang="en-GB" sz="2000" dirty="0">
                <a:solidFill>
                  <a:schemeClr val="dk2"/>
                </a:solidFill>
              </a:rPr>
              <a:t>They estimated in the paper parameters of the NSS model by minimizing the discrepancy between the fitted NSS yield curve and observed market yields. Following their work, the Fed reports fitting results of NSS model in the </a:t>
            </a:r>
            <a:r>
              <a:rPr lang="en-GB" sz="2000" dirty="0">
                <a:solidFill>
                  <a:schemeClr val="dk2"/>
                </a:solidFill>
                <a:hlinkClick r:id="rId2">
                  <a:extLst>
                    <a:ext uri="{A12FA001-AC4F-418D-AE19-62706E023703}">
                      <ahyp:hlinkClr xmlns:ahyp="http://schemas.microsoft.com/office/drawing/2018/hyperlinkcolor" val="tx"/>
                    </a:ext>
                  </a:extLst>
                </a:hlinkClick>
              </a:rPr>
              <a:t>GSW dataset</a:t>
            </a:r>
            <a:r>
              <a:rPr lang="en-GB" sz="2000" dirty="0">
                <a:solidFill>
                  <a:schemeClr val="dk2"/>
                </a:solidFill>
              </a:rPr>
              <a:t>. </a:t>
            </a:r>
          </a:p>
          <a:p>
            <a:endParaRPr lang="fr-FR" dirty="0"/>
          </a:p>
        </p:txBody>
      </p:sp>
      <p:sp>
        <p:nvSpPr>
          <p:cNvPr id="7" name="Date Placeholder 6">
            <a:extLst>
              <a:ext uri="{FF2B5EF4-FFF2-40B4-BE49-F238E27FC236}">
                <a16:creationId xmlns:a16="http://schemas.microsoft.com/office/drawing/2014/main" id="{0CCFDE0B-FA4D-3F44-7825-EE5F788E0AE8}"/>
              </a:ext>
            </a:extLst>
          </p:cNvPr>
          <p:cNvSpPr>
            <a:spLocks noGrp="1"/>
          </p:cNvSpPr>
          <p:nvPr>
            <p:ph type="dt" sz="half" idx="10"/>
          </p:nvPr>
        </p:nvSpPr>
        <p:spPr/>
        <p:txBody>
          <a:bodyPr/>
          <a:lstStyle/>
          <a:p>
            <a:r>
              <a:rPr lang="fr-FR"/>
              <a:t>Saturday, February 3, 2024</a:t>
            </a:r>
          </a:p>
        </p:txBody>
      </p:sp>
      <p:sp>
        <p:nvSpPr>
          <p:cNvPr id="8" name="Footer Placeholder 7">
            <a:extLst>
              <a:ext uri="{FF2B5EF4-FFF2-40B4-BE49-F238E27FC236}">
                <a16:creationId xmlns:a16="http://schemas.microsoft.com/office/drawing/2014/main" id="{08E40002-64C9-8F94-DE10-70FB7E509610}"/>
              </a:ext>
            </a:extLst>
          </p:cNvPr>
          <p:cNvSpPr>
            <a:spLocks noGrp="1"/>
          </p:cNvSpPr>
          <p:nvPr>
            <p:ph type="ftr" sz="quarter" idx="11"/>
          </p:nvPr>
        </p:nvSpPr>
        <p:spPr/>
        <p:txBody>
          <a:bodyPr/>
          <a:lstStyle/>
          <a:p>
            <a:r>
              <a:rPr lang="fr-FR"/>
              <a:t>Master 272</a:t>
            </a:r>
          </a:p>
        </p:txBody>
      </p:sp>
      <p:sp>
        <p:nvSpPr>
          <p:cNvPr id="9" name="Slide Number Placeholder 8">
            <a:extLst>
              <a:ext uri="{FF2B5EF4-FFF2-40B4-BE49-F238E27FC236}">
                <a16:creationId xmlns:a16="http://schemas.microsoft.com/office/drawing/2014/main" id="{B6CFA14E-D83D-C3FB-B688-0C9E0A59105F}"/>
              </a:ext>
            </a:extLst>
          </p:cNvPr>
          <p:cNvSpPr>
            <a:spLocks noGrp="1"/>
          </p:cNvSpPr>
          <p:nvPr>
            <p:ph type="sldNum" sz="quarter" idx="12"/>
          </p:nvPr>
        </p:nvSpPr>
        <p:spPr/>
        <p:txBody>
          <a:bodyPr/>
          <a:lstStyle/>
          <a:p>
            <a:fld id="{0D248C8B-23E7-CC47-8D2E-09B4C05D2B56}" type="slidenum">
              <a:rPr lang="fr-FR" smtClean="0"/>
              <a:t>9</a:t>
            </a:fld>
            <a:endParaRPr lang="fr-FR"/>
          </a:p>
        </p:txBody>
      </p:sp>
    </p:spTree>
    <p:extLst>
      <p:ext uri="{BB962C8B-B14F-4D97-AF65-F5344CB8AC3E}">
        <p14:creationId xmlns:p14="http://schemas.microsoft.com/office/powerpoint/2010/main" val="391004982"/>
      </p:ext>
    </p:extLst>
  </p:cSld>
  <p:clrMapOvr>
    <a:masterClrMapping/>
  </p:clrMapOvr>
</p:sld>
</file>

<file path=ppt/theme/theme1.xml><?xml version="1.0" encoding="utf-8"?>
<a:theme xmlns:a="http://schemas.openxmlformats.org/drawingml/2006/main" name="Dauphine_ppt_2014">
  <a:themeElements>
    <a:clrScheme name="Personnalisée 1">
      <a:dk1>
        <a:srgbClr val="272727"/>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qu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asque_Dauphine.pptx" id="{E22F4C5F-4F9F-4023-94DE-ECA166040BE5}" vid="{4A0DEED5-B660-4AF4-A4C0-C050DF361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DB35209ECA5FB438747611F904717E6" ma:contentTypeVersion="2" ma:contentTypeDescription="Crée un document." ma:contentTypeScope="" ma:versionID="437ce71722a74cd3422b03cbd99532d1">
  <xsd:schema xmlns:xsd="http://www.w3.org/2001/XMLSchema" xmlns:xs="http://www.w3.org/2001/XMLSchema" xmlns:p="http://schemas.microsoft.com/office/2006/metadata/properties" xmlns:ns2="114bbcbd-3ff5-48da-b39f-7e556eb653e3" targetNamespace="http://schemas.microsoft.com/office/2006/metadata/properties" ma:root="true" ma:fieldsID="ca81b6e730765492673d47caa596b7b8" ns2:_="">
    <xsd:import namespace="114bbcbd-3ff5-48da-b39f-7e556eb653e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4bbcbd-3ff5-48da-b39f-7e556eb653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4A7EDE-5AB2-4099-AEF8-BD9E03568DE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F57B590-15A2-4AD8-9AF3-7B1DADE0EA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14bbcbd-3ff5-48da-b39f-7e556eb653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F8496F-D5F7-40AD-8BAA-0522D046A7C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Dauphine_ppt_2014</Template>
  <TotalTime>1287</TotalTime>
  <Words>2005</Words>
  <Application>Microsoft Macintosh PowerPoint</Application>
  <PresentationFormat>Widescreen</PresentationFormat>
  <Paragraphs>253</Paragraphs>
  <Slides>41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ＭＳ Ｐゴシック</vt:lpstr>
      <vt:lpstr>Aptos</vt:lpstr>
      <vt:lpstr>Arial</vt:lpstr>
      <vt:lpstr>Bookman Old Style</vt:lpstr>
      <vt:lpstr>Calibri</vt:lpstr>
      <vt:lpstr>Cambria Math</vt:lpstr>
      <vt:lpstr>Wingdings</vt:lpstr>
      <vt:lpstr>Dauphine_ppt_2014</vt:lpstr>
      <vt:lpstr>Master 272 : Gestion Quantitative / Groupe 9</vt:lpstr>
      <vt:lpstr>Pricing the Term Structure with Linear Regressions</vt:lpstr>
      <vt:lpstr>Authors: Tobias Adrian Richard K. Crump Emanuel Moench</vt:lpstr>
      <vt:lpstr>Introduction</vt:lpstr>
      <vt:lpstr>Introduction – The ACM Model</vt:lpstr>
      <vt:lpstr>Introduction – The ACM Model</vt:lpstr>
      <vt:lpstr>Introduction – The ACM Model</vt:lpstr>
      <vt:lpstr>Introduction – NSS Model</vt:lpstr>
      <vt:lpstr>Introduction – GSW dataset</vt:lpstr>
      <vt:lpstr>I. Data and variables preparation</vt:lpstr>
      <vt:lpstr>Table 1 : Comparison of GSW yields over NSS yields for maturities up to thirty months</vt:lpstr>
      <vt:lpstr>Calculation of the price, risk-free return, and excess return dataframes</vt:lpstr>
      <vt:lpstr>Factor Extraction</vt:lpstr>
      <vt:lpstr>Factor Extraction</vt:lpstr>
      <vt:lpstr>Factor Extraction</vt:lpstr>
      <vt:lpstr>Table 2 : Variance explanation as a function of the number of principal components</vt:lpstr>
      <vt:lpstr>PowerPoint Presentation</vt:lpstr>
      <vt:lpstr>II. Explanation of the Estimation Procedure </vt:lpstr>
      <vt:lpstr>Step 1 : Factor regression</vt:lpstr>
      <vt:lpstr>Model Estimation : 3-Step Approach</vt:lpstr>
      <vt:lpstr>Model Estimation : 3-Step Approach</vt:lpstr>
      <vt:lpstr>Table 3 : Mu values</vt:lpstr>
      <vt:lpstr>Table 4 : Phi values</vt:lpstr>
      <vt:lpstr>Table 5 : Jarque and Bera test over the residuals</vt:lpstr>
      <vt:lpstr>Step 2 : Regression of the excess return</vt:lpstr>
      <vt:lpstr>Model Estimation : 3-Step Approach</vt:lpstr>
      <vt:lpstr>Step 3 : Estimation of market parameters</vt:lpstr>
      <vt:lpstr>Model Estimation : 3-Step Approach</vt:lpstr>
      <vt:lpstr>Iteration</vt:lpstr>
      <vt:lpstr>Model Estimation : 3-Step Approach</vt:lpstr>
      <vt:lpstr>Model Estimation : 3-Step Approach</vt:lpstr>
      <vt:lpstr>III. Results</vt:lpstr>
      <vt:lpstr>Figure 3 : Time series of observed and fitted yields and one month holding for the two-year bond</vt:lpstr>
      <vt:lpstr>Figure 4 : Time series of observed and fitted yields and one month holding for the five-year bond</vt:lpstr>
      <vt:lpstr>Figure 5 : Time series of observed and fitted yields and one month holding for the ten-year bond</vt:lpstr>
      <vt:lpstr>Table 6: Return pricing errors vs. Yield pricing errors</vt:lpstr>
      <vt:lpstr>PowerPoint Presentation</vt:lpstr>
      <vt:lpstr>Figure 8 : 3D View of Interest Rates</vt:lpstr>
      <vt:lpstr>IV. Extension</vt:lpstr>
      <vt:lpstr>Figure 9 : UK Zero Coupon Yields 1Y &amp; 3D View of Interest Rates</vt:lpstr>
      <vt:lpstr>Merci de votre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Pricing the Term Structure with Linear Regressions</dc:title>
  <dc:creator>Arthikan Rajaratnam</dc:creator>
  <cp:lastModifiedBy>Arthikan Rajaratnam</cp:lastModifiedBy>
  <cp:revision>15</cp:revision>
  <dcterms:created xsi:type="dcterms:W3CDTF">2024-01-31T19:54:26Z</dcterms:created>
  <dcterms:modified xsi:type="dcterms:W3CDTF">2024-02-02T21:59:55Z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0x010100FDB35209ECA5FB438747611F904717E6</vt:lpwstr>
  </property>
</Properties>
</file>